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9C703-6B9D-4733-80A2-0F8A03EFDB23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1A65A-D968-4F2C-B7FF-4B344680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6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DB623F-E885-4FEC-9399-2F4F9D2C6957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9B4C6-32C5-4C54-B088-3470E261A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84;&#1091;&#1079;&#1080;&#1082;\&#1057;&#1086;&#1089;%20&#1095;&#1086;&#1082;%20&#1099;&#1088;&#1099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286776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алкоголь влияет на Здоровье детей?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72560" cy="442915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  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младенческих проблемах со здоровьем врачи во многом обвиняют </a:t>
            </a:r>
            <a:r>
              <a:rPr lang="ru-RU" dirty="0" smtClean="0">
                <a:solidFill>
                  <a:srgbClr val="FFFF00"/>
                </a:solidFill>
              </a:rPr>
              <a:t>АЛКОГОЛЬ. Его </a:t>
            </a:r>
            <a:r>
              <a:rPr lang="ru-RU" dirty="0" smtClean="0">
                <a:solidFill>
                  <a:srgbClr val="FFFF00"/>
                </a:solidFill>
              </a:rPr>
              <a:t>влияние на потомство </a:t>
            </a:r>
            <a:r>
              <a:rPr lang="ru-RU" dirty="0" smtClean="0">
                <a:solidFill>
                  <a:srgbClr val="FFFF00"/>
                </a:solidFill>
              </a:rPr>
              <a:t>из </a:t>
            </a:r>
            <a:r>
              <a:rPr lang="ru-RU" dirty="0" smtClean="0">
                <a:solidFill>
                  <a:srgbClr val="FFFF00"/>
                </a:solidFill>
              </a:rPr>
              <a:t>поколения в поколения ещё слабо </a:t>
            </a:r>
            <a:r>
              <a:rPr lang="ru-RU" dirty="0" smtClean="0">
                <a:solidFill>
                  <a:srgbClr val="FFFF00"/>
                </a:solidFill>
              </a:rPr>
              <a:t>изучено.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Допустимая </a:t>
            </a:r>
            <a:r>
              <a:rPr lang="ru-RU" dirty="0" smtClean="0">
                <a:solidFill>
                  <a:srgbClr val="FFFF00"/>
                </a:solidFill>
              </a:rPr>
              <a:t>норма спиртного будущими родителями </a:t>
            </a:r>
            <a:r>
              <a:rPr lang="ru-RU" dirty="0" smtClean="0">
                <a:solidFill>
                  <a:srgbClr val="FFFF00"/>
                </a:solidFill>
              </a:rPr>
              <a:t>не установлено. Последствия, пусть </a:t>
            </a:r>
            <a:r>
              <a:rPr lang="ru-RU" dirty="0" smtClean="0">
                <a:solidFill>
                  <a:srgbClr val="FFFF00"/>
                </a:solidFill>
              </a:rPr>
              <a:t>даже редких </a:t>
            </a:r>
            <a:r>
              <a:rPr lang="ru-RU" dirty="0" smtClean="0">
                <a:solidFill>
                  <a:srgbClr val="FFFF00"/>
                </a:solidFill>
              </a:rPr>
              <a:t>застолий, непредсказуемы. Врачи </a:t>
            </a:r>
            <a:r>
              <a:rPr lang="ru-RU" dirty="0" smtClean="0">
                <a:solidFill>
                  <a:srgbClr val="FFFF00"/>
                </a:solidFill>
              </a:rPr>
              <a:t>и родители узнают об этом только </a:t>
            </a:r>
            <a:r>
              <a:rPr lang="ru-RU" dirty="0" smtClean="0">
                <a:solidFill>
                  <a:srgbClr val="FFFF00"/>
                </a:solidFill>
              </a:rPr>
              <a:t>тогда</a:t>
            </a:r>
            <a:r>
              <a:rPr lang="ru-RU" dirty="0" smtClean="0">
                <a:solidFill>
                  <a:srgbClr val="FFFF00"/>
                </a:solidFill>
              </a:rPr>
              <a:t>, когда </a:t>
            </a:r>
            <a:r>
              <a:rPr lang="ru-RU" dirty="0" smtClean="0">
                <a:solidFill>
                  <a:srgbClr val="FFFF00"/>
                </a:solidFill>
              </a:rPr>
              <a:t>ребёнок появится на свет</a:t>
            </a:r>
            <a:r>
              <a:rPr lang="ru-RU" dirty="0" smtClean="0">
                <a:solidFill>
                  <a:srgbClr val="FFFF00"/>
                </a:solidFill>
              </a:rPr>
              <a:t>. Беременность </a:t>
            </a:r>
            <a:r>
              <a:rPr lang="ru-RU" dirty="0" smtClean="0">
                <a:solidFill>
                  <a:srgbClr val="FFFF00"/>
                </a:solidFill>
              </a:rPr>
              <a:t>будет протекать </a:t>
            </a:r>
            <a:r>
              <a:rPr lang="ru-RU" dirty="0" smtClean="0">
                <a:solidFill>
                  <a:srgbClr val="FFFF00"/>
                </a:solidFill>
              </a:rPr>
              <a:t>нормально и </a:t>
            </a:r>
            <a:r>
              <a:rPr lang="ru-RU" dirty="0" smtClean="0">
                <a:solidFill>
                  <a:srgbClr val="FFFF00"/>
                </a:solidFill>
              </a:rPr>
              <a:t>роды </a:t>
            </a:r>
            <a:r>
              <a:rPr lang="ru-RU" dirty="0" smtClean="0">
                <a:solidFill>
                  <a:srgbClr val="FFFF00"/>
                </a:solidFill>
              </a:rPr>
              <a:t>пройдут </a:t>
            </a:r>
            <a:r>
              <a:rPr lang="ru-RU" dirty="0" smtClean="0">
                <a:solidFill>
                  <a:srgbClr val="FFFF00"/>
                </a:solidFill>
              </a:rPr>
              <a:t>в срок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 </a:t>
            </a:r>
            <a:r>
              <a:rPr lang="ru-RU" dirty="0" smtClean="0">
                <a:solidFill>
                  <a:srgbClr val="FFFF00"/>
                </a:solidFill>
              </a:rPr>
              <a:t>вот какой ребёнок родится - </a:t>
            </a:r>
            <a:r>
              <a:rPr lang="ru-RU" dirty="0" smtClean="0">
                <a:solidFill>
                  <a:srgbClr val="FFFF00"/>
                </a:solidFill>
              </a:rPr>
              <a:t>есть </a:t>
            </a:r>
            <a:r>
              <a:rPr lang="ru-RU" dirty="0" smtClean="0">
                <a:solidFill>
                  <a:srgbClr val="FFFF00"/>
                </a:solidFill>
              </a:rPr>
              <a:t>главная проблема </a:t>
            </a:r>
            <a:r>
              <a:rPr lang="ru-RU" dirty="0" smtClean="0">
                <a:solidFill>
                  <a:srgbClr val="FFFF00"/>
                </a:solidFill>
              </a:rPr>
              <a:t> из проблем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с чок ы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1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АСП </a:t>
            </a:r>
            <a:r>
              <a:rPr lang="ru-RU" sz="2400" dirty="0" smtClean="0">
                <a:solidFill>
                  <a:srgbClr val="FFFF00"/>
                </a:solidFill>
              </a:rPr>
              <a:t>характеризуется </a:t>
            </a:r>
            <a:r>
              <a:rPr lang="ru-RU" sz="2400" dirty="0" smtClean="0">
                <a:solidFill>
                  <a:srgbClr val="FFFF00"/>
                </a:solidFill>
              </a:rPr>
              <a:t>тем</a:t>
            </a:r>
            <a:r>
              <a:rPr lang="ru-RU" sz="2400" dirty="0" smtClean="0">
                <a:solidFill>
                  <a:srgbClr val="FFFF00"/>
                </a:solidFill>
              </a:rPr>
              <a:t>, что </a:t>
            </a:r>
            <a:r>
              <a:rPr lang="ru-RU" sz="2400" dirty="0" smtClean="0">
                <a:solidFill>
                  <a:srgbClr val="FFFF00"/>
                </a:solidFill>
              </a:rPr>
              <a:t>у детей маленькая окружность головы</a:t>
            </a:r>
            <a:r>
              <a:rPr lang="ru-RU" sz="2400" dirty="0" smtClean="0">
                <a:solidFill>
                  <a:srgbClr val="FFFF00"/>
                </a:solidFill>
              </a:rPr>
              <a:t>, у </a:t>
            </a:r>
            <a:r>
              <a:rPr lang="ru-RU" sz="2400" dirty="0" smtClean="0">
                <a:solidFill>
                  <a:srgbClr val="FFFF00"/>
                </a:solidFill>
              </a:rPr>
              <a:t>них маленькое количество </a:t>
            </a:r>
            <a:r>
              <a:rPr lang="ru-RU" sz="2400" dirty="0" smtClean="0">
                <a:solidFill>
                  <a:srgbClr val="FFFF00"/>
                </a:solidFill>
              </a:rPr>
              <a:t>мозга и т.д.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f954_deti0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848872" cy="4536504"/>
          </a:xfrm>
        </p:spPr>
      </p:pic>
    </p:spTree>
  </p:cSld>
  <p:clrMapOvr>
    <a:masterClrMapping/>
  </p:clrMapOvr>
  <p:transition advTm="10000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М</a:t>
            </a:r>
            <a:r>
              <a:rPr lang="ru-RU" dirty="0" err="1" smtClean="0">
                <a:solidFill>
                  <a:srgbClr val="C00000"/>
                </a:solidFill>
              </a:rPr>
              <a:t>икрофтальмия</a:t>
            </a:r>
            <a:r>
              <a:rPr lang="ru-RU" dirty="0" smtClean="0">
                <a:solidFill>
                  <a:srgbClr val="C00000"/>
                </a:solidFill>
              </a:rPr>
              <a:t> - это </a:t>
            </a:r>
            <a:r>
              <a:rPr lang="ru-RU" dirty="0" smtClean="0">
                <a:solidFill>
                  <a:srgbClr val="C00000"/>
                </a:solidFill>
              </a:rPr>
              <a:t>маленькие глазные щели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00200"/>
            <a:ext cx="7704856" cy="4709120"/>
          </a:xfrm>
        </p:spPr>
      </p:pic>
    </p:spTree>
  </p:cSld>
  <p:clrMapOvr>
    <a:masterClrMapping/>
  </p:clrMapOvr>
  <p:transition advTm="7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Изменение формы носа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fbc805a0573db7f2337101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357298"/>
            <a:ext cx="7816952" cy="5000660"/>
          </a:xfrm>
        </p:spPr>
      </p:pic>
    </p:spTree>
  </p:cSld>
  <p:clrMapOvr>
    <a:masterClrMapping/>
  </p:clrMapOvr>
  <p:transition advTm="6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Гипоплазия </a:t>
            </a:r>
            <a:r>
              <a:rPr lang="ru-RU" dirty="0" smtClean="0">
                <a:solidFill>
                  <a:srgbClr val="C00000"/>
                </a:solidFill>
              </a:rPr>
              <a:t>верхней челюсти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200800" cy="4464496"/>
          </a:xfrm>
        </p:spPr>
      </p:pic>
    </p:spTree>
  </p:cSld>
  <p:clrMapOvr>
    <a:masterClrMapping/>
  </p:clrMapOvr>
  <p:transition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Аномальные уши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7638"/>
            <a:ext cx="6696744" cy="4675658"/>
          </a:xfrm>
        </p:spPr>
      </p:pic>
    </p:spTree>
  </p:cSld>
  <p:clrMapOvr>
    <a:masterClrMapping/>
  </p:clrMapOvr>
  <p:transition advTm="5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Могут  </a:t>
            </a:r>
            <a:r>
              <a:rPr lang="ru-RU" sz="2800" dirty="0" smtClean="0">
                <a:solidFill>
                  <a:srgbClr val="002060"/>
                </a:solidFill>
              </a:rPr>
              <a:t>быть скелетные аномалии </a:t>
            </a:r>
            <a:r>
              <a:rPr lang="ru-RU" sz="2800" dirty="0" smtClean="0">
                <a:solidFill>
                  <a:srgbClr val="002060"/>
                </a:solidFill>
              </a:rPr>
              <a:t>, напр. </a:t>
            </a:r>
            <a:r>
              <a:rPr lang="ru-RU" sz="2800" dirty="0" smtClean="0">
                <a:solidFill>
                  <a:srgbClr val="002060"/>
                </a:solidFill>
              </a:rPr>
              <a:t>вывих тазобедренных </a:t>
            </a:r>
            <a:r>
              <a:rPr lang="ru-RU" sz="2800" dirty="0" smtClean="0">
                <a:solidFill>
                  <a:srgbClr val="002060"/>
                </a:solidFill>
              </a:rPr>
              <a:t>суставов и т.д.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6768752" cy="4515984"/>
          </a:xfrm>
        </p:spPr>
      </p:pic>
    </p:spTree>
  </p:cSld>
  <p:clrMapOvr>
    <a:masterClrMapping/>
  </p:clrMapOvr>
  <p:transition advTm="7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Нарушение формы грудной клетки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1289310118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00808"/>
            <a:ext cx="6480720" cy="4248472"/>
          </a:xfrm>
        </p:spPr>
      </p:pic>
    </p:spTree>
  </p:cSld>
  <p:clrMapOvr>
    <a:masterClrMapping/>
  </p:clrMapOvr>
  <p:transition advTm="8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Дети могут быть </a:t>
            </a:r>
            <a:r>
              <a:rPr lang="ru-RU" dirty="0" smtClean="0">
                <a:solidFill>
                  <a:srgbClr val="FFC000"/>
                </a:solidFill>
              </a:rPr>
              <a:t>умственно неполноценными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могут учиться в обычных школах</a:t>
            </a:r>
          </a:p>
          <a:p>
            <a:r>
              <a:rPr lang="ru-RU" sz="2000" dirty="0" smtClean="0"/>
              <a:t>Не умеют принимать самостоятельные решения</a:t>
            </a:r>
          </a:p>
          <a:p>
            <a:r>
              <a:rPr lang="ru-RU" sz="2000" dirty="0" smtClean="0"/>
              <a:t>Не знают чего хотят</a:t>
            </a:r>
          </a:p>
          <a:p>
            <a:r>
              <a:rPr lang="ru-RU" sz="2000" dirty="0" smtClean="0"/>
              <a:t>Очень возбудимы</a:t>
            </a:r>
          </a:p>
          <a:p>
            <a:r>
              <a:rPr lang="ru-RU" sz="2000" dirty="0" smtClean="0"/>
              <a:t>Бывают не адекватные реакции</a:t>
            </a:r>
            <a:endParaRPr lang="ru-RU" sz="2000" dirty="0"/>
          </a:p>
        </p:txBody>
      </p:sp>
      <p:pic>
        <p:nvPicPr>
          <p:cNvPr id="4" name="Рисунок 3" descr="young_people_who_want_to_be_different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767356"/>
            <a:ext cx="5000660" cy="2847842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Здоровые дети – это счастье, любовь, радость и огромный труд родителей!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132856"/>
            <a:ext cx="6840760" cy="4104456"/>
          </a:xfrm>
        </p:spPr>
      </p:pic>
    </p:spTree>
  </p:cSld>
  <p:clrMapOvr>
    <a:masterClrMapping/>
  </p:clrMapOvr>
  <p:transition advTm="7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конце </a:t>
            </a:r>
            <a:r>
              <a:rPr lang="en-US" dirty="0" smtClean="0">
                <a:solidFill>
                  <a:srgbClr val="FFC000"/>
                </a:solidFill>
              </a:rPr>
              <a:t>XIX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века немецкий врач </a:t>
            </a:r>
            <a:r>
              <a:rPr lang="ru-RU" dirty="0" err="1" smtClean="0">
                <a:solidFill>
                  <a:srgbClr val="FFC000"/>
                </a:solidFill>
              </a:rPr>
              <a:t>Ёган</a:t>
            </a:r>
            <a:r>
              <a:rPr lang="ru-RU" dirty="0" smtClean="0">
                <a:solidFill>
                  <a:srgbClr val="FFC000"/>
                </a:solidFill>
              </a:rPr>
              <a:t> Блох назвал одно из предпосылок </a:t>
            </a:r>
            <a:r>
              <a:rPr lang="ru-RU" dirty="0" smtClean="0">
                <a:solidFill>
                  <a:srgbClr val="FFC000"/>
                </a:solidFill>
              </a:rPr>
              <a:t>рождени</a:t>
            </a:r>
            <a:r>
              <a:rPr lang="ru-RU" dirty="0" smtClean="0">
                <a:solidFill>
                  <a:srgbClr val="FFC000"/>
                </a:solidFill>
              </a:rPr>
              <a:t>я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ru-RU" dirty="0" smtClean="0">
                <a:solidFill>
                  <a:srgbClr val="FFC000"/>
                </a:solidFill>
              </a:rPr>
              <a:t>больных </a:t>
            </a:r>
            <a:r>
              <a:rPr lang="ru-RU" dirty="0" smtClean="0">
                <a:solidFill>
                  <a:srgbClr val="FFC000"/>
                </a:solidFill>
              </a:rPr>
              <a:t>детей-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НАРОДНЫЕ </a:t>
            </a:r>
            <a:r>
              <a:rPr lang="ru-RU" dirty="0" smtClean="0">
                <a:solidFill>
                  <a:srgbClr val="FF0000"/>
                </a:solidFill>
              </a:rPr>
              <a:t>ПРАЗДНИКИ!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 такому выводу его </a:t>
            </a:r>
            <a:r>
              <a:rPr lang="ru-RU" dirty="0" smtClean="0">
                <a:solidFill>
                  <a:srgbClr val="FFC000"/>
                </a:solidFill>
              </a:rPr>
              <a:t>подтолкнула </a:t>
            </a:r>
            <a:r>
              <a:rPr lang="ru-RU" dirty="0" smtClean="0">
                <a:solidFill>
                  <a:srgbClr val="FFC000"/>
                </a:solidFill>
              </a:rPr>
              <a:t>реальная история.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5e65_52772fd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8000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ЗОЖ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3251231" cy="564357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    </a:t>
            </a:r>
            <a:r>
              <a:rPr lang="ru-RU" dirty="0" smtClean="0">
                <a:solidFill>
                  <a:srgbClr val="FFC000"/>
                </a:solidFill>
              </a:rPr>
              <a:t>     </a:t>
            </a:r>
            <a:r>
              <a:rPr lang="ru-RU" dirty="0" smtClean="0">
                <a:solidFill>
                  <a:srgbClr val="FFC000"/>
                </a:solidFill>
              </a:rPr>
              <a:t>Гармония и развитие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-полный отказ от вредных привычек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разрушающих </a:t>
            </a:r>
            <a:r>
              <a:rPr lang="ru-RU" dirty="0" smtClean="0">
                <a:solidFill>
                  <a:srgbClr val="002060"/>
                </a:solidFill>
              </a:rPr>
              <a:t>как личность так и тело;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-развитие внутреннего потенциала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интеллекта </a:t>
            </a:r>
            <a:r>
              <a:rPr lang="ru-RU" dirty="0" smtClean="0">
                <a:solidFill>
                  <a:srgbClr val="002060"/>
                </a:solidFill>
              </a:rPr>
              <a:t>и творческого начала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Чистая любовь,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целомудрие и  </a:t>
            </a:r>
            <a:r>
              <a:rPr lang="ru-RU" dirty="0" smtClean="0">
                <a:solidFill>
                  <a:srgbClr val="FFC000"/>
                </a:solidFill>
              </a:rPr>
              <a:t>верность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 smtClean="0">
                <a:solidFill>
                  <a:srgbClr val="002060"/>
                </a:solidFill>
              </a:rPr>
              <a:t>уважение к сексуальной чистоте и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целостности </a:t>
            </a:r>
            <a:r>
              <a:rPr lang="ru-RU" dirty="0" smtClean="0">
                <a:solidFill>
                  <a:srgbClr val="002060"/>
                </a:solidFill>
              </a:rPr>
              <a:t>других </a:t>
            </a:r>
            <a:r>
              <a:rPr lang="ru-RU" dirty="0" smtClean="0">
                <a:solidFill>
                  <a:srgbClr val="002060"/>
                </a:solidFill>
              </a:rPr>
              <a:t>людей;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-умение жить ради других как </a:t>
            </a:r>
            <a:r>
              <a:rPr lang="ru-RU" dirty="0" smtClean="0">
                <a:solidFill>
                  <a:srgbClr val="002060"/>
                </a:solidFill>
              </a:rPr>
              <a:t>реальный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путь подготовки созданию крепкой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семьи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             СЧАСТЛИВЫЙ </a:t>
            </a:r>
            <a:r>
              <a:rPr lang="ru-RU" dirty="0" smtClean="0">
                <a:solidFill>
                  <a:srgbClr val="C00000"/>
                </a:solidFill>
              </a:rPr>
              <a:t>БРАК,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           ЛЮБОВЬ И СОГЛАСИЕ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-это супружеские отношения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основанные </a:t>
            </a:r>
            <a:r>
              <a:rPr lang="ru-RU" dirty="0" smtClean="0">
                <a:solidFill>
                  <a:srgbClr val="002060"/>
                </a:solidFill>
              </a:rPr>
              <a:t>на доверии</a:t>
            </a:r>
            <a:r>
              <a:rPr lang="ru-RU" dirty="0" smtClean="0">
                <a:solidFill>
                  <a:srgbClr val="002060"/>
                </a:solidFill>
              </a:rPr>
              <a:t>, уважении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верности друг другу;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-это </a:t>
            </a:r>
            <a:r>
              <a:rPr lang="ru-RU" dirty="0" smtClean="0">
                <a:solidFill>
                  <a:srgbClr val="002060"/>
                </a:solidFill>
              </a:rPr>
              <a:t>значит - навсегда </a:t>
            </a:r>
            <a:r>
              <a:rPr lang="ru-RU" dirty="0" smtClean="0">
                <a:solidFill>
                  <a:srgbClr val="002060"/>
                </a:solidFill>
              </a:rPr>
              <a:t>посвятить себя друг другу в любви и никогда не разводиться.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00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0"/>
            <a:ext cx="5572132" cy="2728888"/>
          </a:xfrm>
        </p:spPr>
      </p:pic>
      <p:pic>
        <p:nvPicPr>
          <p:cNvPr id="6" name="Рисунок 5" descr="100495424_large_20130310150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714620"/>
            <a:ext cx="5572132" cy="2143140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857760"/>
            <a:ext cx="5572132" cy="2000240"/>
          </a:xfrm>
          <a:prstGeom prst="rect">
            <a:avLst/>
          </a:prstGeom>
        </p:spPr>
      </p:pic>
    </p:spTree>
  </p:cSld>
  <p:clrMapOvr>
    <a:masterClrMapping/>
  </p:clrMapOvr>
  <p:transition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Жить без вредных привычек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hto-hochet-nasha-koz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 advTm="7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Родить здорового малыша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2509852" cy="3071834"/>
          </a:xfr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357298"/>
            <a:ext cx="2786082" cy="2928958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14818"/>
            <a:ext cx="2857520" cy="2428892"/>
          </a:xfrm>
          <a:prstGeom prst="rect">
            <a:avLst/>
          </a:prstGeom>
        </p:spPr>
      </p:pic>
    </p:spTree>
  </p:cSld>
  <p:clrMapOvr>
    <a:masterClrMapping/>
  </p:clrMapOvr>
  <p:transition advTm="7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877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957747_dieta3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ransition advTm="6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000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99458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Раньше на </a:t>
            </a:r>
            <a:r>
              <a:rPr lang="ru-RU" sz="2800" dirty="0" smtClean="0">
                <a:solidFill>
                  <a:srgbClr val="C00000"/>
                </a:solidFill>
              </a:rPr>
              <a:t>Руси, на </a:t>
            </a:r>
            <a:r>
              <a:rPr lang="ru-RU" sz="2800" dirty="0" smtClean="0">
                <a:solidFill>
                  <a:srgbClr val="C00000"/>
                </a:solidFill>
              </a:rPr>
              <a:t>свадьбах молодым давали «</a:t>
            </a:r>
            <a:r>
              <a:rPr lang="ru-RU" sz="2800" dirty="0" err="1" smtClean="0">
                <a:solidFill>
                  <a:srgbClr val="C00000"/>
                </a:solidFill>
              </a:rPr>
              <a:t>квас</a:t>
            </a:r>
            <a:r>
              <a:rPr lang="ru-RU" sz="2800" dirty="0" err="1" smtClean="0">
                <a:solidFill>
                  <a:srgbClr val="C00000"/>
                </a:solidFill>
              </a:rPr>
              <a:t>»,а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</a:rPr>
              <a:t>браги»не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давали.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hoto-01.02.12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5572164" cy="5168616"/>
          </a:xfrm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Оплодотворение</a:t>
            </a:r>
            <a:r>
              <a:rPr lang="ru-RU" sz="2400" dirty="0" smtClean="0">
                <a:solidFill>
                  <a:srgbClr val="FFFF00"/>
                </a:solidFill>
              </a:rPr>
              <a:t>-это сложный</a:t>
            </a:r>
            <a:r>
              <a:rPr lang="ru-RU" sz="2400" dirty="0" smtClean="0">
                <a:solidFill>
                  <a:srgbClr val="FFFF00"/>
                </a:solidFill>
              </a:rPr>
              <a:t>, тонкий </a:t>
            </a:r>
            <a:r>
              <a:rPr lang="ru-RU" sz="2400" dirty="0" smtClean="0">
                <a:solidFill>
                  <a:srgbClr val="FFFF00"/>
                </a:solidFill>
              </a:rPr>
              <a:t>процесс происходящее на клеточном уровне</a:t>
            </a:r>
            <a:r>
              <a:rPr lang="ru-RU" sz="2400" dirty="0" smtClean="0">
                <a:solidFill>
                  <a:srgbClr val="FFFF00"/>
                </a:solidFill>
              </a:rPr>
              <a:t>, встречаются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две</a:t>
            </a:r>
            <a:r>
              <a:rPr lang="ru-RU" sz="2400" dirty="0" smtClean="0">
                <a:solidFill>
                  <a:srgbClr val="FFFF00"/>
                </a:solidFill>
              </a:rPr>
              <a:t> клетки - </a:t>
            </a:r>
            <a:r>
              <a:rPr lang="ru-RU" sz="2400" dirty="0">
                <a:solidFill>
                  <a:srgbClr val="FFFF00"/>
                </a:solidFill>
              </a:rPr>
              <a:t>м</a:t>
            </a:r>
            <a:r>
              <a:rPr lang="ru-RU" sz="2400" dirty="0" smtClean="0">
                <a:solidFill>
                  <a:srgbClr val="FFFF00"/>
                </a:solidFill>
              </a:rPr>
              <a:t>ужская </a:t>
            </a:r>
            <a:r>
              <a:rPr lang="ru-RU" sz="2400" dirty="0" smtClean="0">
                <a:solidFill>
                  <a:srgbClr val="FFFF00"/>
                </a:solidFill>
              </a:rPr>
              <a:t>и женская.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3429024" cy="3500462"/>
          </a:xfrm>
        </p:spPr>
      </p:pic>
      <p:pic>
        <p:nvPicPr>
          <p:cNvPr id="6" name="Содержимое 5" descr="i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2000240"/>
            <a:ext cx="3857652" cy="3500462"/>
          </a:xfrm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94" y="261202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Процесс созревания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71612"/>
            <a:ext cx="3008313" cy="528638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Каждый </a:t>
            </a:r>
            <a:r>
              <a:rPr lang="ru-RU" sz="2000" dirty="0" smtClean="0">
                <a:solidFill>
                  <a:srgbClr val="FF0000"/>
                </a:solidFill>
              </a:rPr>
              <a:t>из них несёт определённый набор генетической </a:t>
            </a:r>
            <a:r>
              <a:rPr lang="ru-RU" sz="2000" dirty="0" err="1" smtClean="0">
                <a:solidFill>
                  <a:srgbClr val="FF0000"/>
                </a:solidFill>
              </a:rPr>
              <a:t>информа</a:t>
            </a:r>
            <a:r>
              <a:rPr lang="ru-RU" sz="2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ции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И </a:t>
            </a:r>
            <a:r>
              <a:rPr lang="ru-RU" sz="2000" dirty="0" smtClean="0">
                <a:solidFill>
                  <a:srgbClr val="FF0000"/>
                </a:solidFill>
              </a:rPr>
              <a:t>вдруг эти клетки сливаются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обьединяются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давая начало новой жизни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Если  воздействие алкоголя </a:t>
            </a:r>
            <a:r>
              <a:rPr lang="ru-RU" sz="2000" dirty="0" smtClean="0">
                <a:solidFill>
                  <a:srgbClr val="FF0000"/>
                </a:solidFill>
              </a:rPr>
              <a:t>произойдёт в самый ответственный </a:t>
            </a:r>
            <a:r>
              <a:rPr lang="ru-RU" sz="2000" dirty="0" smtClean="0">
                <a:solidFill>
                  <a:srgbClr val="FF0000"/>
                </a:solidFill>
              </a:rPr>
              <a:t>момент-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момент «</a:t>
            </a:r>
            <a:r>
              <a:rPr lang="ru-RU" sz="2000" dirty="0" err="1" smtClean="0">
                <a:solidFill>
                  <a:srgbClr val="FF0000"/>
                </a:solidFill>
              </a:rPr>
              <a:t>зачатия»,то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воздействие </a:t>
            </a:r>
            <a:r>
              <a:rPr lang="ru-RU" sz="2000" dirty="0" smtClean="0">
                <a:solidFill>
                  <a:srgbClr val="FF0000"/>
                </a:solidFill>
              </a:rPr>
              <a:t>на эти 2 клетки может быть настолько сильным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что </a:t>
            </a:r>
            <a:r>
              <a:rPr lang="ru-RU" sz="2000" dirty="0" smtClean="0">
                <a:solidFill>
                  <a:srgbClr val="FF0000"/>
                </a:solidFill>
              </a:rPr>
              <a:t>сразу же повредит генетический </a:t>
            </a:r>
            <a:r>
              <a:rPr lang="ru-RU" sz="2000" dirty="0" smtClean="0">
                <a:solidFill>
                  <a:srgbClr val="FF0000"/>
                </a:solidFill>
              </a:rPr>
              <a:t>материал, </a:t>
            </a:r>
            <a:r>
              <a:rPr lang="ru-RU" sz="2000" dirty="0" smtClean="0">
                <a:solidFill>
                  <a:srgbClr val="FF0000"/>
                </a:solidFill>
              </a:rPr>
              <a:t>содержащийся </a:t>
            </a:r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 smtClean="0">
                <a:solidFill>
                  <a:srgbClr val="FF0000"/>
                </a:solidFill>
              </a:rPr>
              <a:t>них и всё следующее деление </a:t>
            </a:r>
            <a:r>
              <a:rPr lang="ru-RU" sz="2000" dirty="0" smtClean="0">
                <a:solidFill>
                  <a:srgbClr val="FF0000"/>
                </a:solidFill>
              </a:rPr>
              <a:t>клетки пойдёт </a:t>
            </a:r>
            <a:r>
              <a:rPr lang="ru-RU" sz="2000" dirty="0" smtClean="0">
                <a:solidFill>
                  <a:srgbClr val="FF0000"/>
                </a:solidFill>
              </a:rPr>
              <a:t>ущербно</a:t>
            </a:r>
            <a:r>
              <a:rPr lang="ru-RU" sz="2000" dirty="0" smtClean="0">
                <a:solidFill>
                  <a:srgbClr val="FF0000"/>
                </a:solidFill>
              </a:rPr>
              <a:t>, порочно</a:t>
            </a:r>
            <a:r>
              <a:rPr lang="ru-RU" sz="2000" dirty="0" smtClean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5b4e57a2-38e2-45de-9d59-c5bf8abd59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85728"/>
            <a:ext cx="5111750" cy="6072230"/>
          </a:xfrm>
        </p:spPr>
      </p:pic>
    </p:spTree>
  </p:cSld>
  <p:clrMapOvr>
    <a:masterClrMapping/>
  </p:clrMapOvr>
  <p:transition advTm="1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Алкоголь даже в малых дозах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оражает </a:t>
            </a:r>
            <a:r>
              <a:rPr lang="ru-RU" dirty="0" smtClean="0">
                <a:solidFill>
                  <a:srgbClr val="C00000"/>
                </a:solidFill>
              </a:rPr>
              <a:t>мембраны клеток</a:t>
            </a:r>
            <a:r>
              <a:rPr lang="ru-RU" dirty="0" smtClean="0">
                <a:solidFill>
                  <a:srgbClr val="C00000"/>
                </a:solidFill>
              </a:rPr>
              <a:t>, деформирует их.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если клетки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постоянно </a:t>
            </a:r>
            <a:r>
              <a:rPr lang="ru-RU" dirty="0" smtClean="0">
                <a:solidFill>
                  <a:srgbClr val="C00000"/>
                </a:solidFill>
              </a:rPr>
              <a:t>обновляются, </a:t>
            </a:r>
            <a:r>
              <a:rPr lang="ru-RU" dirty="0" smtClean="0">
                <a:solidFill>
                  <a:srgbClr val="C00000"/>
                </a:solidFill>
              </a:rPr>
              <a:t>то женские яйцеклетки НЕТ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 </a:t>
            </a:r>
            <a:r>
              <a:rPr lang="ru-RU" dirty="0" smtClean="0">
                <a:solidFill>
                  <a:srgbClr val="C00000"/>
                </a:solidFill>
              </a:rPr>
              <a:t>юной девушки </a:t>
            </a:r>
            <a:r>
              <a:rPr lang="ru-RU" dirty="0" smtClean="0">
                <a:solidFill>
                  <a:srgbClr val="C00000"/>
                </a:solidFill>
              </a:rPr>
              <a:t>их  </a:t>
            </a:r>
            <a:r>
              <a:rPr lang="ru-RU" dirty="0" smtClean="0">
                <a:solidFill>
                  <a:srgbClr val="C00000"/>
                </a:solidFill>
              </a:rPr>
              <a:t>около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35000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на протяжении всего репродуктивного периода этот запас не пополняется</a:t>
            </a:r>
            <a:r>
              <a:rPr lang="ru-RU" dirty="0" smtClean="0">
                <a:solidFill>
                  <a:srgbClr val="C00000"/>
                </a:solidFill>
              </a:rPr>
              <a:t>. И </a:t>
            </a:r>
            <a:r>
              <a:rPr lang="ru-RU" dirty="0" smtClean="0">
                <a:solidFill>
                  <a:srgbClr val="C00000"/>
                </a:solidFill>
              </a:rPr>
              <a:t>нельзя предугадать какую клетку выберет сперматозоид (здоровую или повреждённую </a:t>
            </a:r>
            <a:r>
              <a:rPr lang="ru-RU" dirty="0" smtClean="0">
                <a:solidFill>
                  <a:srgbClr val="C00000"/>
                </a:solidFill>
              </a:rPr>
              <a:t>алкоголем), повезёт </a:t>
            </a:r>
            <a:r>
              <a:rPr lang="ru-RU" dirty="0" smtClean="0">
                <a:solidFill>
                  <a:srgbClr val="C00000"/>
                </a:solidFill>
              </a:rPr>
              <a:t>на этот раз или не повезёт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Алкоголь </a:t>
            </a:r>
            <a:r>
              <a:rPr lang="ru-RU" dirty="0" smtClean="0">
                <a:solidFill>
                  <a:srgbClr val="C00000"/>
                </a:solidFill>
              </a:rPr>
              <a:t>рождение ребёнка превращает в игру </a:t>
            </a:r>
            <a:r>
              <a:rPr lang="ru-RU" dirty="0" smtClean="0">
                <a:solidFill>
                  <a:srgbClr val="C00000"/>
                </a:solidFill>
              </a:rPr>
              <a:t>вроде «русской рулетки».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древнем </a:t>
            </a:r>
            <a:r>
              <a:rPr lang="ru-RU" sz="2000" dirty="0" smtClean="0">
                <a:solidFill>
                  <a:srgbClr val="002060"/>
                </a:solidFill>
              </a:rPr>
              <a:t>Риме </a:t>
            </a:r>
            <a:r>
              <a:rPr lang="ru-RU" sz="2000" dirty="0" smtClean="0">
                <a:solidFill>
                  <a:srgbClr val="002060"/>
                </a:solidFill>
              </a:rPr>
              <a:t>закон запрещал принимать алкогольные напитки женщинам до 30 </a:t>
            </a:r>
            <a:r>
              <a:rPr lang="ru-RU" sz="2000" dirty="0" smtClean="0">
                <a:solidFill>
                  <a:srgbClr val="002060"/>
                </a:solidFill>
              </a:rPr>
              <a:t>лет.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 smtClean="0">
                <a:solidFill>
                  <a:srgbClr val="C00000"/>
                </a:solidFill>
              </a:rPr>
              <a:t>древней </a:t>
            </a:r>
            <a:r>
              <a:rPr lang="ru-RU" sz="2000" dirty="0" smtClean="0">
                <a:solidFill>
                  <a:srgbClr val="C00000"/>
                </a:solidFill>
              </a:rPr>
              <a:t>Индии </a:t>
            </a:r>
            <a:r>
              <a:rPr lang="ru-RU" sz="2000" dirty="0" smtClean="0">
                <a:solidFill>
                  <a:srgbClr val="C00000"/>
                </a:solidFill>
              </a:rPr>
              <a:t>категорически запрещалось пить всегда и всем женщинам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   Рискнувшим </a:t>
            </a:r>
            <a:r>
              <a:rPr lang="ru-RU" sz="2000" dirty="0" smtClean="0">
                <a:solidFill>
                  <a:srgbClr val="C00000"/>
                </a:solidFill>
              </a:rPr>
              <a:t>нарушить </a:t>
            </a:r>
            <a:r>
              <a:rPr lang="ru-RU" sz="2000" dirty="0" smtClean="0">
                <a:solidFill>
                  <a:srgbClr val="C00000"/>
                </a:solidFill>
              </a:rPr>
              <a:t>это </a:t>
            </a:r>
            <a:r>
              <a:rPr lang="ru-RU" sz="2000" dirty="0" smtClean="0">
                <a:solidFill>
                  <a:srgbClr val="C00000"/>
                </a:solidFill>
              </a:rPr>
              <a:t>Табу (</a:t>
            </a:r>
            <a:r>
              <a:rPr lang="ru-RU" sz="2000" dirty="0" smtClean="0">
                <a:solidFill>
                  <a:srgbClr val="C00000"/>
                </a:solidFill>
              </a:rPr>
              <a:t>обычай),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раскалённым металлом </a:t>
            </a:r>
            <a:r>
              <a:rPr lang="ru-RU" sz="2000" dirty="0" smtClean="0">
                <a:solidFill>
                  <a:srgbClr val="C00000"/>
                </a:solidFill>
              </a:rPr>
              <a:t>выжигали на лбу </a:t>
            </a:r>
            <a:r>
              <a:rPr lang="ru-RU" sz="2000" dirty="0" smtClean="0">
                <a:solidFill>
                  <a:srgbClr val="C00000"/>
                </a:solidFill>
              </a:rPr>
              <a:t>«клеймо</a:t>
            </a:r>
            <a:r>
              <a:rPr lang="ru-RU" sz="2000" dirty="0" smtClean="0">
                <a:solidFill>
                  <a:srgbClr val="C00000"/>
                </a:solidFill>
              </a:rPr>
              <a:t>» в виде </a:t>
            </a:r>
            <a:r>
              <a:rPr lang="ru-RU" sz="2000" dirty="0" err="1" smtClean="0">
                <a:solidFill>
                  <a:srgbClr val="C00000"/>
                </a:solidFill>
              </a:rPr>
              <a:t>бутыля</a:t>
            </a:r>
            <a:r>
              <a:rPr lang="ru-RU" sz="2000" dirty="0" smtClean="0">
                <a:solidFill>
                  <a:srgbClr val="C00000"/>
                </a:solidFill>
              </a:rPr>
              <a:t>-специальный </a:t>
            </a:r>
            <a:r>
              <a:rPr lang="ru-RU" sz="2000" dirty="0" smtClean="0">
                <a:solidFill>
                  <a:srgbClr val="C00000"/>
                </a:solidFill>
              </a:rPr>
              <a:t>знак для мужчин: «Эту женщину не брать в жёны</a:t>
            </a:r>
            <a:r>
              <a:rPr lang="ru-RU" sz="2000" dirty="0" smtClean="0">
                <a:solidFill>
                  <a:srgbClr val="C00000"/>
                </a:solidFill>
              </a:rPr>
              <a:t>! Угроза </a:t>
            </a:r>
            <a:r>
              <a:rPr lang="ru-RU" sz="2000" dirty="0" smtClean="0">
                <a:solidFill>
                  <a:srgbClr val="C00000"/>
                </a:solidFill>
              </a:rPr>
              <a:t>потомству!».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GirlM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428604"/>
            <a:ext cx="5426106" cy="5429288"/>
          </a:xfrm>
        </p:spPr>
      </p:pic>
    </p:spTree>
  </p:cSld>
  <p:clrMapOvr>
    <a:masterClrMapping/>
  </p:clrMapOvr>
  <p:transition advTm="1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У пьющих мужчин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6737" y="1628800"/>
            <a:ext cx="3008313" cy="46021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  Наличие </a:t>
            </a:r>
            <a:r>
              <a:rPr lang="ru-RU" sz="1800" dirty="0" smtClean="0">
                <a:solidFill>
                  <a:srgbClr val="C00000"/>
                </a:solidFill>
              </a:rPr>
              <a:t>сперматозоидов неправильной формы</a:t>
            </a:r>
            <a:r>
              <a:rPr lang="ru-RU" sz="1800" dirty="0" smtClean="0">
                <a:solidFill>
                  <a:srgbClr val="C00000"/>
                </a:solidFill>
              </a:rPr>
              <a:t>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движение </a:t>
            </a:r>
            <a:r>
              <a:rPr lang="ru-RU" sz="1800" dirty="0" smtClean="0">
                <a:solidFill>
                  <a:srgbClr val="C00000"/>
                </a:solidFill>
              </a:rPr>
              <a:t>заторможенное</a:t>
            </a:r>
            <a:r>
              <a:rPr lang="ru-RU" sz="1800" dirty="0" smtClean="0">
                <a:solidFill>
                  <a:srgbClr val="C00000"/>
                </a:solidFill>
              </a:rPr>
              <a:t>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часть </a:t>
            </a:r>
            <a:r>
              <a:rPr lang="ru-RU" sz="1800" dirty="0" smtClean="0">
                <a:solidFill>
                  <a:srgbClr val="C00000"/>
                </a:solidFill>
              </a:rPr>
              <a:t>клеток сбилось в </a:t>
            </a:r>
            <a:r>
              <a:rPr lang="ru-RU" sz="1800" dirty="0" err="1" smtClean="0">
                <a:solidFill>
                  <a:srgbClr val="C00000"/>
                </a:solidFill>
              </a:rPr>
              <a:t>конгламераты</a:t>
            </a:r>
            <a:r>
              <a:rPr lang="ru-RU" sz="1800" dirty="0" smtClean="0">
                <a:solidFill>
                  <a:srgbClr val="C00000"/>
                </a:solidFill>
              </a:rPr>
              <a:t>, множество сперматозоидов  мертво.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  Такие </a:t>
            </a:r>
            <a:r>
              <a:rPr lang="ru-RU" sz="1800" dirty="0" smtClean="0">
                <a:solidFill>
                  <a:srgbClr val="C00000"/>
                </a:solidFill>
              </a:rPr>
              <a:t>мужчины реже становятся отцами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  Сколько </a:t>
            </a:r>
            <a:r>
              <a:rPr lang="ru-RU" sz="1800" dirty="0" smtClean="0">
                <a:solidFill>
                  <a:srgbClr val="C00000"/>
                </a:solidFill>
              </a:rPr>
              <a:t>бы он не старался</a:t>
            </a:r>
            <a:r>
              <a:rPr lang="ru-RU" sz="1800" dirty="0" smtClean="0">
                <a:solidFill>
                  <a:srgbClr val="C00000"/>
                </a:solidFill>
              </a:rPr>
              <a:t>, ничего </a:t>
            </a:r>
            <a:r>
              <a:rPr lang="ru-RU" sz="1800" dirty="0" smtClean="0">
                <a:solidFill>
                  <a:srgbClr val="C00000"/>
                </a:solidFill>
              </a:rPr>
              <a:t>не получится</a:t>
            </a:r>
            <a:r>
              <a:rPr lang="ru-RU" sz="1800" dirty="0" smtClean="0">
                <a:solidFill>
                  <a:srgbClr val="C00000"/>
                </a:solidFill>
              </a:rPr>
              <a:t>!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   И </a:t>
            </a:r>
            <a:r>
              <a:rPr lang="ru-RU" sz="1800" dirty="0" smtClean="0">
                <a:solidFill>
                  <a:srgbClr val="C00000"/>
                </a:solidFill>
              </a:rPr>
              <a:t>если дети </a:t>
            </a:r>
            <a:r>
              <a:rPr lang="ru-RU" sz="1800" dirty="0" smtClean="0">
                <a:solidFill>
                  <a:srgbClr val="C00000"/>
                </a:solidFill>
              </a:rPr>
              <a:t>родятся,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то </a:t>
            </a:r>
            <a:r>
              <a:rPr lang="ru-RU" sz="1800" dirty="0" smtClean="0">
                <a:solidFill>
                  <a:srgbClr val="C00000"/>
                </a:solidFill>
              </a:rPr>
              <a:t>будут </a:t>
            </a:r>
            <a:r>
              <a:rPr lang="ru-RU" sz="1800" dirty="0" smtClean="0">
                <a:solidFill>
                  <a:srgbClr val="C00000"/>
                </a:solidFill>
              </a:rPr>
              <a:t>недоношенными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или больными.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perm-4-600x5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5896" y="476672"/>
            <a:ext cx="5111750" cy="5904656"/>
          </a:xfrm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4355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«Алкогольный синдром плода» </a:t>
            </a:r>
            <a:r>
              <a:rPr lang="ru-RU" dirty="0" smtClean="0">
                <a:solidFill>
                  <a:srgbClr val="C00000"/>
                </a:solidFill>
              </a:rPr>
              <a:t> (АСП)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или </a:t>
            </a:r>
            <a:r>
              <a:rPr lang="ru-RU" dirty="0" smtClean="0">
                <a:solidFill>
                  <a:srgbClr val="C00000"/>
                </a:solidFill>
              </a:rPr>
              <a:t>«Фетальный алкогольный синдром»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Существует </a:t>
            </a:r>
            <a:r>
              <a:rPr lang="ru-RU" sz="2800" dirty="0" smtClean="0">
                <a:solidFill>
                  <a:srgbClr val="002060"/>
                </a:solidFill>
              </a:rPr>
              <a:t>очень страшное </a:t>
            </a:r>
            <a:r>
              <a:rPr lang="ru-RU" sz="2800" dirty="0" smtClean="0">
                <a:solidFill>
                  <a:srgbClr val="002060"/>
                </a:solidFill>
              </a:rPr>
              <a:t>врождённое, </a:t>
            </a:r>
            <a:r>
              <a:rPr lang="ru-RU" sz="2800" dirty="0" err="1" smtClean="0">
                <a:solidFill>
                  <a:srgbClr val="002060"/>
                </a:solidFill>
              </a:rPr>
              <a:t>прак</a:t>
            </a:r>
            <a:r>
              <a:rPr lang="ru-RU" sz="2800" dirty="0" smtClean="0">
                <a:solidFill>
                  <a:srgbClr val="002060"/>
                </a:solidFill>
              </a:rPr>
              <a:t>-</a:t>
            </a:r>
          </a:p>
          <a:p>
            <a:pPr algn="just"/>
            <a:r>
              <a:rPr lang="ru-RU" sz="2800" dirty="0" err="1" smtClean="0">
                <a:solidFill>
                  <a:srgbClr val="002060"/>
                </a:solidFill>
              </a:rPr>
              <a:t>тически</a:t>
            </a:r>
            <a:r>
              <a:rPr lang="ru-RU" sz="2800" dirty="0" smtClean="0">
                <a:solidFill>
                  <a:srgbClr val="002060"/>
                </a:solidFill>
              </a:rPr>
              <a:t> не </a:t>
            </a:r>
            <a:r>
              <a:rPr lang="ru-RU" sz="2800" dirty="0" smtClean="0">
                <a:solidFill>
                  <a:srgbClr val="002060"/>
                </a:solidFill>
              </a:rPr>
              <a:t>изученное  в мире заболевание под названием которое недавно назвали учённые «АСП».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8024" y="548680"/>
            <a:ext cx="3089304" cy="5400600"/>
          </a:xfrm>
        </p:spPr>
      </p:pic>
    </p:spTree>
  </p:cSld>
  <p:clrMapOvr>
    <a:masterClrMapping/>
  </p:clrMapOvr>
  <p:transition advTm="10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613</Words>
  <Application>Microsoft Office PowerPoint</Application>
  <PresentationFormat>Экран (4:3)</PresentationFormat>
  <Paragraphs>70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Как алкоголь влияет на Здоровье детей?</vt:lpstr>
      <vt:lpstr>В конце XIX века немецкий врач Ёган Блох назвал одно из предпосылок рождения    больных детей- НАРОДНЫЕ ПРАЗДНИКИ! К такому выводу его подтолкнула реальная история.</vt:lpstr>
      <vt:lpstr>Раньше на Руси, на свадьбах молодым давали «квас»,а «браги»не давали.</vt:lpstr>
      <vt:lpstr>Оплодотворение-это сложный, тонкий процесс происходящее на клеточном уровне, встречаются  две клетки - мужская и женская.</vt:lpstr>
      <vt:lpstr>Процесс созревания</vt:lpstr>
      <vt:lpstr>Алкоголь даже в малых дозах</vt:lpstr>
      <vt:lpstr>В древнем Риме закон запрещал принимать алкогольные напитки женщинам до 30 лет.</vt:lpstr>
      <vt:lpstr>У пьющих мужчин </vt:lpstr>
      <vt:lpstr>«Алкогольный синдром плода»  (АСП) или «Фетальный алкогольный синдром»</vt:lpstr>
      <vt:lpstr> АСП характеризуется тем, что у детей маленькая окружность головы, у них маленькое количество мозга и т.д.</vt:lpstr>
      <vt:lpstr>Микрофтальмия - это маленькие глазные щели</vt:lpstr>
      <vt:lpstr>Изменение формы носа</vt:lpstr>
      <vt:lpstr>Гипоплазия верхней челюсти</vt:lpstr>
      <vt:lpstr>Аномальные уши</vt:lpstr>
      <vt:lpstr>Могут  быть скелетные аномалии , напр. вывих тазобедренных суставов и т.д.</vt:lpstr>
      <vt:lpstr>Нарушение формы грудной клетки</vt:lpstr>
      <vt:lpstr>Дети могут быть умственно неполноценными</vt:lpstr>
      <vt:lpstr>Здоровые дети – это счастье, любовь, радость и огромный труд родителей!</vt:lpstr>
      <vt:lpstr>Презентация PowerPoint</vt:lpstr>
      <vt:lpstr>Презентация PowerPoint</vt:lpstr>
      <vt:lpstr>ЗОЖ</vt:lpstr>
      <vt:lpstr>Жить без вредных привычек</vt:lpstr>
      <vt:lpstr>Родить здорового малыша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детей или алкоголь</dc:title>
  <dc:creator>Пользователь</dc:creator>
  <cp:lastModifiedBy>Профилактика</cp:lastModifiedBy>
  <cp:revision>27</cp:revision>
  <dcterms:created xsi:type="dcterms:W3CDTF">2014-07-03T11:06:22Z</dcterms:created>
  <dcterms:modified xsi:type="dcterms:W3CDTF">2015-04-09T06:11:04Z</dcterms:modified>
</cp:coreProperties>
</file>