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61" r:id="rId4"/>
    <p:sldId id="257" r:id="rId5"/>
    <p:sldId id="258" r:id="rId6"/>
    <p:sldId id="259" r:id="rId7"/>
    <p:sldId id="260" r:id="rId8"/>
    <p:sldId id="272" r:id="rId9"/>
    <p:sldId id="262" r:id="rId10"/>
    <p:sldId id="263" r:id="rId11"/>
    <p:sldId id="265" r:id="rId12"/>
    <p:sldId id="264" r:id="rId13"/>
    <p:sldId id="267" r:id="rId14"/>
    <p:sldId id="266" r:id="rId15"/>
    <p:sldId id="268" r:id="rId16"/>
    <p:sldId id="269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462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285992"/>
            <a:ext cx="86409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Забота о детях – </a:t>
            </a: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ответственность родителей</a:t>
            </a:r>
            <a:endParaRPr lang="ru-RU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8462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260" y="188640"/>
            <a:ext cx="79757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7350" indent="44958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являются законными представителями своих детей и выступают в защиту их прав и интересов в отношениях с любыми физическими и юридическими лицами, в том числе в судах, без специальных полномочий.</a:t>
            </a:r>
          </a:p>
        </p:txBody>
      </p:sp>
      <p:pic>
        <p:nvPicPr>
          <p:cNvPr id="2050" name="Picture 2" descr="C:\Users\cvb\Desktop\права\Новая папка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823067"/>
            <a:ext cx="1942400" cy="1856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160" y="4595662"/>
            <a:ext cx="2290880" cy="1852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vb\Desktop\Дети и родители=\Дети\69490760_06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865574"/>
            <a:ext cx="776129" cy="1378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19942" y="4957169"/>
            <a:ext cx="1865313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3995936" y="5268365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355976" y="4244428"/>
            <a:ext cx="0" cy="694854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/>
          <p:nvPr/>
        </p:nvCxnSpPr>
        <p:spPr>
          <a:xfrm>
            <a:off x="5220072" y="5292485"/>
            <a:ext cx="1080120" cy="458618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 rot="10800000" flipV="1">
            <a:off x="2553364" y="5345516"/>
            <a:ext cx="1214278" cy="381275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9386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88640"/>
            <a:ext cx="82343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indent="44958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не вправе представлять интересы своих детей, если органом опеки и попечительства установлено, что между интересами родителей и детей имеются противоречия. В случае разногласий между родителями и детьми орган опеки и попечительства обязан назначить представителя для защиты прав и интересов детей.</a:t>
            </a:r>
          </a:p>
        </p:txBody>
      </p:sp>
      <p:pic>
        <p:nvPicPr>
          <p:cNvPr id="10243" name="Picture 3" descr="C:\Users\cvb\Desktop\права\Новая папка\pic07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09150"/>
            <a:ext cx="3137916" cy="22400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cvb\Desktop\Дети и родители=\Дети\69490747_04[1]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45585" y="4021472"/>
            <a:ext cx="1031627" cy="213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24672"/>
            <a:ext cx="1800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Соединительная линия уступом 4"/>
          <p:cNvCxnSpPr/>
          <p:nvPr/>
        </p:nvCxnSpPr>
        <p:spPr>
          <a:xfrm flipV="1">
            <a:off x="1907729" y="4797152"/>
            <a:ext cx="1152103" cy="432048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Соединительная линия уступом 6"/>
          <p:cNvCxnSpPr/>
          <p:nvPr/>
        </p:nvCxnSpPr>
        <p:spPr>
          <a:xfrm rot="10800000">
            <a:off x="6197748" y="4725147"/>
            <a:ext cx="1182564" cy="629087"/>
          </a:xfrm>
          <a:prstGeom prst="bentConnector3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70584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660" y="260648"/>
            <a:ext cx="832529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indent="449580"/>
            <a:r>
              <a:rPr lang="ru-RU" sz="2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Ребенок имеет право на защиту от злоупотреблений со стороны родителей (лиц, их заменяющих</a:t>
            </a:r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  <a:endParaRPr lang="en-US" sz="23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387350" indent="449580"/>
            <a:r>
              <a:rPr lang="ru-RU" sz="23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3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нарушении прав и законных интересов ребенка, в том числе при невыполнении или при ненадлежащем выполнении родителями (одним из них) обязанностей по воспитанию, образованию ребенка либо при злоупотреблении родительскими правами, </a:t>
            </a:r>
            <a:r>
              <a:rPr lang="ru-RU" sz="2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ребенок вправе самостоятельно обращаться за их защитой в орган опеки и попечительства, а по достижении </a:t>
            </a:r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en-US" sz="23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387350" indent="449580"/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300" b="1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14 лет в суд</a:t>
            </a:r>
            <a:r>
              <a:rPr lang="ru-RU" sz="2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C:\Users\cvb\Desktop\права\Новая папка\image31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4346" y="4593690"/>
            <a:ext cx="1734217" cy="212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99373"/>
            <a:ext cx="2088233" cy="135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 flipH="1">
            <a:off x="2195737" y="4725144"/>
            <a:ext cx="1177096" cy="8790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148064" y="4659866"/>
            <a:ext cx="1512168" cy="998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vb\Desktop\Дети и родители=\Дети\123080517_0_657d9_4b3a241a_orig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72833" y="3643193"/>
            <a:ext cx="1965824" cy="19009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7053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cvb\Desktop\права\Новая папка\lachtzan-metzuka-lemishpacho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509120"/>
            <a:ext cx="4452530" cy="226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4479" y="61845"/>
            <a:ext cx="756271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Осуществление родительских прав</a:t>
            </a:r>
            <a:endParaRPr lang="ru-RU" sz="3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836712"/>
            <a:ext cx="81747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обязаны осуществлять свои права в отношении детей в установленном законом порядке и в соответствии с их интересами.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Основополагающим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принципом осуществления родительских прав является обеспечение прав и интересов ребенка.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Родительские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права не могут осуществляться в противоречии с интересами детей.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Обеспечение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интересов детей должно быть предметом основной заботы их родителей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3850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501650" indent="18000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осуществлении родительских прав родители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вправе причинять вред физическому и психическому здоровью детей, их нравственному развитию. </a:t>
            </a:r>
            <a:endParaRPr lang="en-US" sz="2400" b="1" i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indent="180000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Способы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воспитания детей должны исключать </a:t>
            </a:r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пренебрежительное, жестокое, грубое, унижающее человеческое достоинство обращение, оскорбление или эксплуатацию детей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171" name="Picture 3" descr="C:\Users\cvb\Desktop\права\Новая папка\Kids_2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077072"/>
            <a:ext cx="2001068" cy="2502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3070"/>
            <a:ext cx="2452867" cy="2582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C:\Users\cvb\Desktop\права\Новая папка\image003_4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48" y="4077072"/>
            <a:ext cx="2016224" cy="235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28673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1785926"/>
            <a:ext cx="9144001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501650" indent="449580" algn="ctr"/>
            <a:r>
              <a:rPr lang="ru-RU" sz="3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Родители, </a:t>
            </a:r>
            <a:endParaRPr lang="en-US" sz="3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indent="449580" algn="ctr"/>
            <a:r>
              <a:rPr lang="ru-RU" sz="3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осуществляющие </a:t>
            </a:r>
            <a:r>
              <a:rPr lang="ru-RU" sz="3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родительские права </a:t>
            </a:r>
            <a:endParaRPr lang="en-US" sz="3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indent="449580" algn="ctr"/>
            <a:r>
              <a:rPr lang="ru-RU" sz="3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</a:t>
            </a:r>
            <a:r>
              <a:rPr lang="ru-RU" sz="3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ущерб правам и интересам детей, несут ответственность в установленном законом порядке.</a:t>
            </a:r>
          </a:p>
        </p:txBody>
      </p:sp>
    </p:spTree>
    <p:extLst>
      <p:ext uri="{BB962C8B-B14F-4D97-AF65-F5344CB8AC3E}">
        <p14:creationId xmlns:p14="http://schemas.microsoft.com/office/powerpoint/2010/main" xmlns="" val="3587453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622" y="144364"/>
            <a:ext cx="881640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50165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Все вопросы, касающиеся воспитания и образования детей, решаются родителями по их взаимному согласию, исходя из интересов детей, и с учетом мнения детей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50165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(один из них) при наличии разногласий между ними вправе обратиться за разрешением этих разногласий в орган опеки и попечительства </a:t>
            </a:r>
            <a:r>
              <a:rPr lang="en-US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</a:t>
            </a: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суд</a:t>
            </a: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99373"/>
            <a:ext cx="2088233" cy="135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cvb\Desktop\права\Новая папка\i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436784"/>
            <a:ext cx="1999108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5205718" y="4436784"/>
            <a:ext cx="1382506" cy="11065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2195737" y="4664296"/>
            <a:ext cx="1177096" cy="8790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C:\Users\cvb\Desktop\права\Новая папка\intprie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924944"/>
            <a:ext cx="2623216" cy="2535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45023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620713"/>
            <a:ext cx="8351837" cy="9556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indent="193675" algn="just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■ 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Разговаривайте с ребенком о своих делах и о его делах независимо от того, сколько Вашему ребенку лет, даже если Вы сильно устали за день.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388" y="1628775"/>
            <a:ext cx="8496300" cy="12811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Говорите о своей любви ребенку. Если Вы раньше стеснялись это делать, сегодня ещё не поздно. Ребёнок в любом возрасте хочет слышать, что его любят, видеть ласковые глаза. Дорогие предметы не заменят ему искренних слов о любви.</a:t>
            </a:r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250825" y="2924175"/>
            <a:ext cx="8497888" cy="7318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Доверяйте ребенку. Доверие — это ответственность за свои поступки, умение открыто анализировать их с Вашей помощью.</a:t>
            </a:r>
            <a:r>
              <a:rPr lang="ru-RU" dirty="0"/>
              <a:t> </a:t>
            </a:r>
          </a:p>
        </p:txBody>
      </p:sp>
      <p:sp>
        <p:nvSpPr>
          <p:cNvPr id="2" name="Прямоугольник 3"/>
          <p:cNvSpPr/>
          <p:nvPr/>
        </p:nvSpPr>
        <p:spPr>
          <a:xfrm rot="10800000" flipV="1">
            <a:off x="250825" y="3716338"/>
            <a:ext cx="8424863" cy="10064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Не сравнивайте ни с кем своего ребенка. Если ребенок слышит хвалебные слова в сравнении, то тем самым вы переворачиваете его душевный мир.</a:t>
            </a:r>
            <a:r>
              <a:rPr lang="ru-RU" dirty="0"/>
              <a:t> </a:t>
            </a:r>
          </a:p>
        </p:txBody>
      </p:sp>
      <p:sp>
        <p:nvSpPr>
          <p:cNvPr id="5" name="Прямоугольник 3"/>
          <p:cNvSpPr/>
          <p:nvPr/>
        </p:nvSpPr>
        <p:spPr>
          <a:xfrm rot="10800000" flipV="1">
            <a:off x="179388" y="4752975"/>
            <a:ext cx="8716962" cy="21050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■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Используйте свой авторитет. Авторитет взрослого человека играет огромную роль для него при формировании взглядов и убеждений, способствует становлению его самостоятельных суждений, влияет на его поведение. Если на глазах сына отец оскорбляет мать, то эта модель воспринимается им как норма. Если добрый юмор, ненавязчивые прикосновения, улыбка присутствуют в семье, для ребенка это тоже воспринимается как норма.</a:t>
            </a:r>
          </a:p>
        </p:txBody>
      </p:sp>
      <p:sp>
        <p:nvSpPr>
          <p:cNvPr id="60425" name="Rectangle 9"/>
          <p:cNvSpPr>
            <a:spLocks noGrp="1"/>
          </p:cNvSpPr>
          <p:nvPr>
            <p:ph type="title"/>
          </p:nvPr>
        </p:nvSpPr>
        <p:spPr>
          <a:xfrm>
            <a:off x="357158" y="214290"/>
            <a:ext cx="8158162" cy="404813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Рекомендации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6"/>
          <p:cNvSpPr>
            <a:spLocks noChangeArrowheads="1"/>
          </p:cNvSpPr>
          <p:nvPr/>
        </p:nvSpPr>
        <p:spPr bwMode="auto">
          <a:xfrm>
            <a:off x="900113" y="333375"/>
            <a:ext cx="6248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50000"/>
              </a:spcBef>
              <a:buFont typeface="Wingdings" pitchFamily="2" charset="2"/>
              <a:buNone/>
            </a:pPr>
            <a:r>
              <a:rPr lang="ru-RU" sz="3200" b="1">
                <a:solidFill>
                  <a:srgbClr val="663300"/>
                </a:solidFill>
                <a:latin typeface="Calibri"/>
              </a:rPr>
              <a:t>«</a:t>
            </a:r>
            <a:r>
              <a:rPr lang="ru-RU" sz="3200" b="1">
                <a:solidFill>
                  <a:srgbClr val="663300"/>
                </a:solidFill>
                <a:latin typeface="Times New Roman" pitchFamily="18" charset="0"/>
              </a:rPr>
              <a:t>Только вместе с родителями, общими усилиями, учителя могут дать детям большое человеческое счастье</a:t>
            </a:r>
            <a:r>
              <a:rPr lang="ru-RU" sz="3200" b="1">
                <a:solidFill>
                  <a:srgbClr val="663300"/>
                </a:solidFill>
                <a:latin typeface="Calibri"/>
              </a:rPr>
              <a:t>»</a:t>
            </a:r>
            <a:r>
              <a:rPr lang="ru-RU" sz="3200" b="1">
                <a:solidFill>
                  <a:srgbClr val="663300"/>
                </a:solidFill>
                <a:latin typeface="Times New Roman" pitchFamily="18" charset="0"/>
              </a:rPr>
              <a:t> </a:t>
            </a:r>
          </a:p>
          <a:p>
            <a:pPr marL="342900" indent="-342900" algn="ctr">
              <a:spcBef>
                <a:spcPct val="50000"/>
              </a:spcBef>
              <a:buFont typeface="Wingdings" pitchFamily="2" charset="2"/>
              <a:buNone/>
            </a:pPr>
            <a:r>
              <a:rPr lang="ru-RU" sz="3600" b="1">
                <a:solidFill>
                  <a:srgbClr val="663300"/>
                </a:solidFill>
                <a:latin typeface="Times New Roman" pitchFamily="18" charset="0"/>
              </a:rPr>
              <a:t>                                                          </a:t>
            </a:r>
            <a:endParaRPr lang="ru-RU" sz="2400" b="1">
              <a:solidFill>
                <a:srgbClr val="663300"/>
              </a:solidFill>
              <a:latin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Wingdings" pitchFamily="2" charset="2"/>
              <a:buNone/>
            </a:pPr>
            <a:endParaRPr lang="ru-RU" sz="3600" b="1">
              <a:solidFill>
                <a:srgbClr val="663300"/>
              </a:solidFill>
              <a:latin typeface="Calibri" pitchFamily="34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572000" y="2565400"/>
            <a:ext cx="2703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663300"/>
                </a:solidFill>
                <a:latin typeface="Times New Roman" pitchFamily="18" charset="0"/>
              </a:rPr>
              <a:t>В.А.Сухомлинский</a:t>
            </a:r>
          </a:p>
        </p:txBody>
      </p:sp>
      <p:pic>
        <p:nvPicPr>
          <p:cNvPr id="61446" name="Picture 4" descr="J028049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781300"/>
            <a:ext cx="3887787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  <p:bldP spid="614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000108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/>
                <a:ea typeface="Times New Roman"/>
              </a:rPr>
              <a:t>Забота о детях, их воспитание – равное право и обязанность родителей. </a:t>
            </a:r>
            <a:endParaRPr lang="en-US" sz="2800" b="1" dirty="0" smtClean="0">
              <a:latin typeface="Times New Roman"/>
              <a:ea typeface="Times New Roman"/>
            </a:endParaRPr>
          </a:p>
          <a:p>
            <a:r>
              <a:rPr lang="ru-RU" sz="2800" b="1" dirty="0" smtClean="0">
                <a:latin typeface="Times New Roman"/>
                <a:ea typeface="Times New Roman"/>
              </a:rPr>
              <a:t>Сегодня </a:t>
            </a:r>
            <a:r>
              <a:rPr lang="ru-RU" sz="2800" b="1" dirty="0">
                <a:latin typeface="Times New Roman"/>
                <a:ea typeface="Times New Roman"/>
              </a:rPr>
              <a:t>права детей не редко нарушаются родителями. </a:t>
            </a:r>
            <a:endParaRPr lang="en-US" sz="2800" b="1" dirty="0" smtClean="0">
              <a:latin typeface="Times New Roman"/>
              <a:ea typeface="Times New Roman"/>
            </a:endParaRPr>
          </a:p>
          <a:p>
            <a:r>
              <a:rPr lang="ru-RU" sz="2800" b="1" dirty="0" smtClean="0">
                <a:latin typeface="Times New Roman"/>
                <a:ea typeface="Times New Roman"/>
              </a:rPr>
              <a:t>Между </a:t>
            </a:r>
            <a:r>
              <a:rPr lang="ru-RU" sz="2800" b="1" dirty="0">
                <a:latin typeface="Times New Roman"/>
                <a:ea typeface="Times New Roman"/>
              </a:rPr>
              <a:t>тем, забота о детях – это важнейшая обязанность родителей и ближайших родственников ребенка</a:t>
            </a:r>
            <a:r>
              <a:rPr lang="ru-RU" sz="2800" b="1" dirty="0" smtClean="0">
                <a:latin typeface="Times New Roman"/>
                <a:ea typeface="Times New Roman"/>
              </a:rPr>
              <a:t>.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81903" y="155607"/>
            <a:ext cx="39753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kern="10" dirty="0">
                <a:solidFill>
                  <a:schemeClr val="accent6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Для вас, родители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5" descr="C:\Users\cvb\Desktop\Дети и родители=\Родитель и ребёнок\Рисунок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4810" y="3997438"/>
            <a:ext cx="3589570" cy="286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4919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184" y="10964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Обязанности родителей  </a:t>
            </a:r>
            <a:endParaRPr lang="en-US" sz="36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воспитанию детей</a:t>
            </a:r>
            <a:endParaRPr lang="ru-RU" sz="3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7158" y="4500570"/>
            <a:ext cx="6516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273050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Создание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родителями в семье условий, обеспечивающих достоинство ребенка, является необходимым фактором воспитания ребенка.</a:t>
            </a:r>
          </a:p>
        </p:txBody>
      </p:sp>
      <p:pic>
        <p:nvPicPr>
          <p:cNvPr id="8" name="Picture 4" descr="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0826" y="2285992"/>
            <a:ext cx="1859880" cy="26777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28596" y="1500174"/>
            <a:ext cx="63713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73050"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соответствии с Конвенцией о правах ребенка, дети имеют право на особую защиту и помощь. Ребенок имеет право на воспитание своими родителями, обеспечение его интересов, всестороннее развитие, уважение его человеческого достоинства. </a:t>
            </a:r>
          </a:p>
        </p:txBody>
      </p:sp>
    </p:spTree>
    <p:extLst>
      <p:ext uri="{BB962C8B-B14F-4D97-AF65-F5344CB8AC3E}">
        <p14:creationId xmlns:p14="http://schemas.microsoft.com/office/powerpoint/2010/main" xmlns="" val="100969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728" y="116632"/>
            <a:ext cx="7635424" cy="72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273050"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008000"/>
                </a:solidFill>
                <a:latin typeface="Arial Narrow"/>
                <a:ea typeface="Calibri"/>
                <a:cs typeface="Times New Roman"/>
              </a:rPr>
              <a:t>Равенство обязанностей родителей</a:t>
            </a:r>
            <a:endParaRPr lang="ru-RU" sz="3600" dirty="0"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84" y="874166"/>
            <a:ext cx="6947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marR="387350"/>
            <a:r>
              <a:rPr lang="en-US" sz="2400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</a:t>
            </a:r>
            <a:r>
              <a:rPr lang="ru-RU" sz="2400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</a:t>
            </a:r>
            <a:r>
              <a:rPr lang="ru-RU" sz="24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основании статьи 38 Конституции Российской Федерации,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забота о детях, их воспитание - равное право и обязанность родителей, то есть, родители имеют равные права и несут равные обязанности в отношении своих детей.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7170" name="Picture 2" descr="C:\Users\cvb\Desktop\Картинки\ПРАВО-КАРТИНКИ-\b8906e2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64256" y="4437112"/>
            <a:ext cx="1589642" cy="211582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cvb\Desktop\Картинки\Конституция\const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76936" y="865038"/>
            <a:ext cx="1635369" cy="225984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7516" y="3217920"/>
            <a:ext cx="75565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lvl="0" indent="180000"/>
            <a:r>
              <a:rPr lang="ru-RU" sz="2400" b="1" dirty="0">
                <a:solidFill>
                  <a:srgbClr val="C89F5D">
                    <a:lumMod val="50000"/>
                  </a:srgb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Данная конституционная норма конкретизируется семейным законодательством (главы 12,13,16 Семейного кодекса Российской Федерации). Равенство прав и обязанностей родителей в отношении детей должно соблюдаться независимо от наличия или отсутствия зарегистрированного брака между родителями.</a:t>
            </a:r>
          </a:p>
        </p:txBody>
      </p:sp>
    </p:spTree>
    <p:extLst>
      <p:ext uri="{BB962C8B-B14F-4D97-AF65-F5344CB8AC3E}">
        <p14:creationId xmlns:p14="http://schemas.microsoft.com/office/powerpoint/2010/main" xmlns="" val="53731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69" y="3212976"/>
            <a:ext cx="57606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Установлено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что родители несут общую ответственность в отношении детей. </a:t>
            </a:r>
            <a:r>
              <a:rPr lang="ru-RU" sz="24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Конвенцией о правах ребенка (статьей 18)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провозглашено, что родители несут основную ответственность за воспитание и развитие ребенка, наилучшие интересы которого должны являться предметом основной заботы родителей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7215" y="260648"/>
            <a:ext cx="60789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Наличие общих прав и обязанностей родителей предполагает также солидарную ответственность каждого из них. Принцип общей и одинаковой ответственности обоих родителей за воспитание и развитие ребенка закреплен и в нормах международного права</a:t>
            </a:r>
            <a:r>
              <a:rPr lang="ru-RU" sz="2400" b="1" dirty="0">
                <a:solidFill>
                  <a:srgbClr val="00462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462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cvb\Desktop\права\Новая папка\konvenc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88" y="2071678"/>
            <a:ext cx="2203823" cy="214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0157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804" y="1287631"/>
            <a:ext cx="8813449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marR="387350" indent="-28575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100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Административной</a:t>
            </a:r>
            <a:endParaRPr lang="en-US" sz="2100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marR="387350">
              <a:spcAft>
                <a:spcPts val="0"/>
              </a:spcAft>
            </a:pP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(статья 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5.35 Кодекса Российской Федерации об административных правонарушениях («Неисполнение родителями или иными законными представителями несовершеннолетних обязанностей по содержанию и воспитанию несовершеннолетних»));</a:t>
            </a:r>
          </a:p>
          <a:p>
            <a:pPr marL="685800" marR="387350" indent="-34290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100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гражданско-правовой</a:t>
            </a:r>
            <a:r>
              <a:rPr lang="ru-RU" sz="21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en-US" sz="21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marR="387350">
              <a:spcAft>
                <a:spcPts val="0"/>
              </a:spcAft>
            </a:pP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(статьи 1073 - 1075 Гражданского кодекса Российской Федерации);</a:t>
            </a:r>
          </a:p>
          <a:p>
            <a:pPr marL="685800" marR="387350" indent="-34290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100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семейно</a:t>
            </a:r>
            <a:r>
              <a:rPr lang="ru-RU" sz="21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100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100" b="1" dirty="0" smtClean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ru-RU" sz="21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правовой</a:t>
            </a:r>
            <a:r>
              <a:rPr lang="ru-RU" sz="21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en-US" sz="2100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marR="387350">
              <a:spcAft>
                <a:spcPts val="0"/>
              </a:spcAft>
            </a:pP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статьи 69 («Лишение родительских прав</a:t>
            </a: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»),</a:t>
            </a:r>
            <a:endParaRPr lang="en-US" sz="21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marR="387350">
              <a:spcAft>
                <a:spcPts val="0"/>
              </a:spcAft>
            </a:pP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73 («Ограничение родительских прав») </a:t>
            </a:r>
            <a:endParaRPr lang="en-US" sz="21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marR="387350">
              <a:spcAft>
                <a:spcPts val="0"/>
              </a:spcAft>
            </a:pP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Семейного 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кодекса Российской Федерации);</a:t>
            </a:r>
          </a:p>
          <a:p>
            <a:pPr marL="685800" marR="387350" indent="-34290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100" dirty="0" smtClean="0">
                <a:solidFill>
                  <a:srgbClr val="008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</a:t>
            </a:r>
            <a:r>
              <a:rPr lang="ru-RU" sz="21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уголовной</a:t>
            </a:r>
            <a:r>
              <a:rPr lang="ru-RU" sz="21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100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endParaRPr lang="en-US" sz="2100" dirty="0" smtClean="0">
              <a:solidFill>
                <a:srgbClr val="008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marR="387350">
              <a:spcAft>
                <a:spcPts val="0"/>
              </a:spcAft>
            </a:pP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ru-RU" sz="21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статья 156 Уголовного кодекса Российской Федерации  («Неисполнение обязанностей по воспитанию несовершеннолетнего</a:t>
            </a:r>
            <a:r>
              <a:rPr lang="ru-RU" sz="21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»))</a:t>
            </a:r>
            <a:endParaRPr lang="ru-RU" sz="21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85" y="0"/>
            <a:ext cx="8781625" cy="126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87350" lvl="0">
              <a:lnSpc>
                <a:spcPct val="115000"/>
              </a:lnSpc>
              <a:spcAft>
                <a:spcPts val="1000"/>
              </a:spcAft>
            </a:pPr>
            <a:r>
              <a:rPr lang="ru-RU" sz="22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 неисполнение или ненадлежащее исполнение обязанностей по воспитанию детей родители могут быть привлечены к различным видам юридической ответственности:</a:t>
            </a:r>
            <a:endParaRPr lang="ru-RU" sz="2200" dirty="0">
              <a:solidFill>
                <a:srgbClr val="2F2B2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Picture 4" descr="C:\Users\cvb\Desktop\Картинки\ПРАВО-КАРТИНКИ-\ПРАВА- детей -Картинки\pravo_logo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882683"/>
            <a:ext cx="1997398" cy="1388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5815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504" y="-19853"/>
            <a:ext cx="7812360" cy="954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Обязанности родителей по воспитанию и образованию детей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052" y="937330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marR="38735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имеют право и обязаны воспитывать своих детей. Они обязаны заботиться о здоровье, физическом, психическом, духовном и нравственном развитии своих детей.</a:t>
            </a:r>
          </a:p>
          <a:p>
            <a:pPr marL="180000" marR="387350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имеют преимущественное право на воспитание своих детей перед всеми другими лицами. Родитель может быть лишен этого права только судом по основаниям, предусмотренным законом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1985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74" y="188640"/>
            <a:ext cx="847506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387350" lvl="0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соответствии с законом «Об образовании», родители являются первыми педагогами. Они обязаны заложить основы физического, нравственного и интеллектуального развития личности ребенка в раннем детском возрасте.</a:t>
            </a:r>
          </a:p>
          <a:p>
            <a:pPr marL="180000" marR="387350" lvl="0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или лица, их заменяющие, обеспечивают получение детьми основного общего образования </a:t>
            </a:r>
            <a:endParaRPr lang="en-US" sz="2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80000" marR="387350" lvl="0"/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объеме 9 классов общеобразовательной школы) и создают условия для получения ими среднего (полного) общего образования.</a:t>
            </a:r>
          </a:p>
          <a:p>
            <a:pPr marL="180000" marR="387350" lvl="0"/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с учетом мнения детей имеют право выбора образовательного учреждения и формы обучения детей до получения детьми основного общего образования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2F2B2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7686" y="4572008"/>
            <a:ext cx="1652588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7848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042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8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Обязанности родителей по защите прав и интересов детей</a:t>
            </a: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036" y="954464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Ребенок имеет право на защиту своих прав и законных интересов. 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Защита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 и интересов детей возлагается на их родителей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Родители ребенка (лица, их заменяющие) обязаны ему содействовать в осуществлении самостоятельных действий, направленных на реализацию и защиту его прав и законных интересов с учетом возраста ребенка ив пределах установленного законодательством РФ объема дееспособности ребенка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0013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386</TotalTime>
  <Words>1090</Words>
  <Application>Microsoft Office PowerPoint</Application>
  <PresentationFormat>Экран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Рекомендации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cvb</dc:creator>
  <cp:lastModifiedBy>Учитель</cp:lastModifiedBy>
  <cp:revision>29</cp:revision>
  <dcterms:created xsi:type="dcterms:W3CDTF">2016-12-31T08:32:24Z</dcterms:created>
  <dcterms:modified xsi:type="dcterms:W3CDTF">2023-03-21T08:44:56Z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877816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