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78" r:id="rId3"/>
    <p:sldId id="258" r:id="rId4"/>
    <p:sldId id="261" r:id="rId5"/>
    <p:sldId id="262" r:id="rId6"/>
    <p:sldId id="264" r:id="rId7"/>
    <p:sldId id="266" r:id="rId8"/>
    <p:sldId id="268" r:id="rId9"/>
    <p:sldId id="267" r:id="rId10"/>
    <p:sldId id="277" r:id="rId11"/>
    <p:sldId id="276" r:id="rId1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30" autoAdjust="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56538369755541E-2"/>
          <c:y val="3.7845910639558569E-2"/>
          <c:w val="0.90652611530574467"/>
          <c:h val="0.7429990417731363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преступлений, ООД, совершенных несовершеннолетними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АППГ</c:v>
                </c:pt>
                <c:pt idx="1">
                  <c:v>2 мес.2023 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32</c:v>
                </c:pt>
                <c:pt idx="1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3E-473B-AC82-D59195F86B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7764352"/>
        <c:axId val="167766272"/>
        <c:axId val="0"/>
      </c:bar3DChart>
      <c:catAx>
        <c:axId val="1677643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endParaRPr lang="ru-RU" dirty="0"/>
              </a:p>
              <a:p>
                <a:pPr>
                  <a:defRPr/>
                </a:pPr>
                <a:r>
                  <a:rPr lang="ru-RU" dirty="0"/>
                  <a:t>Рост</a:t>
                </a:r>
                <a:r>
                  <a:rPr lang="ru-RU" baseline="0" dirty="0"/>
                  <a:t> на 100% </a:t>
                </a:r>
              </a:p>
            </c:rich>
          </c:tx>
          <c:layout>
            <c:manualLayout>
              <c:xMode val="edge"/>
              <c:yMode val="edge"/>
              <c:x val="0.17879101982077442"/>
              <c:y val="0.84696106296831219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crossAx val="167766272"/>
        <c:crosses val="autoZero"/>
        <c:auto val="1"/>
        <c:lblAlgn val="ctr"/>
        <c:lblOffset val="100"/>
        <c:noMultiLvlLbl val="0"/>
      </c:catAx>
      <c:valAx>
        <c:axId val="167766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77643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1" i="0" baseline="0" dirty="0">
                <a:effectLst/>
              </a:rPr>
              <a:t>Число преступлений, совершенных несовершеннолетними за 2 мес. 2023 года</a:t>
            </a:r>
            <a:endParaRPr lang="ru-RU" dirty="0">
              <a:effectLst/>
            </a:endParaRPr>
          </a:p>
        </c:rich>
      </c:tx>
      <c:layout>
        <c:manualLayout>
          <c:xMode val="edge"/>
          <c:yMode val="edge"/>
          <c:x val="0.1499420418380258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5965223097112858E-2"/>
          <c:y val="0.16259867522227259"/>
          <c:w val="0.7213394603989387"/>
          <c:h val="0.715256488017847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АППГ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г. Кызыл</c:v>
                </c:pt>
                <c:pt idx="1">
                  <c:v>Кызылский</c:v>
                </c:pt>
                <c:pt idx="2">
                  <c:v>Каа-Хемский </c:v>
                </c:pt>
                <c:pt idx="3">
                  <c:v>Дзун-Хемчикский</c:v>
                </c:pt>
                <c:pt idx="4">
                  <c:v>Тоджинский </c:v>
                </c:pt>
                <c:pt idx="5">
                  <c:v>Улуг-Хемский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18</c:v>
                </c:pt>
                <c:pt idx="1">
                  <c:v>3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0E-447D-B1BF-B7F561EF9F5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 мес.2023 г.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г. Кызыл</c:v>
                </c:pt>
                <c:pt idx="1">
                  <c:v>Кызылский</c:v>
                </c:pt>
                <c:pt idx="2">
                  <c:v>Каа-Хемский </c:v>
                </c:pt>
                <c:pt idx="3">
                  <c:v>Дзун-Хемчикский</c:v>
                </c:pt>
                <c:pt idx="4">
                  <c:v>Тоджинский </c:v>
                </c:pt>
                <c:pt idx="5">
                  <c:v>Улуг-Хемский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42</c:v>
                </c:pt>
                <c:pt idx="1">
                  <c:v>6</c:v>
                </c:pt>
                <c:pt idx="2">
                  <c:v>4</c:v>
                </c:pt>
                <c:pt idx="3">
                  <c:v>4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0E-447D-B1BF-B7F561EF9F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334272"/>
        <c:axId val="167348096"/>
      </c:barChart>
      <c:catAx>
        <c:axId val="147334272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800" dirty="0"/>
                  <a:t>Рост</a:t>
                </a:r>
                <a:r>
                  <a:rPr lang="ru-RU" sz="800" baseline="0" dirty="0"/>
                  <a:t> 100%,</a:t>
                </a:r>
              </a:p>
              <a:p>
                <a:pPr>
                  <a:defRPr/>
                </a:pPr>
                <a:r>
                  <a:rPr lang="ru-RU" sz="800" baseline="0" dirty="0"/>
                  <a:t>удельный вес 2,3 %</a:t>
                </a:r>
                <a:endParaRPr lang="ru-RU" sz="800" dirty="0"/>
              </a:p>
            </c:rich>
          </c:tx>
          <c:layout>
            <c:manualLayout>
              <c:xMode val="edge"/>
              <c:yMode val="edge"/>
              <c:x val="0.7243411007429853"/>
              <c:y val="0.87864647459262513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crossAx val="167348096"/>
        <c:crosses val="autoZero"/>
        <c:auto val="1"/>
        <c:lblAlgn val="ctr"/>
        <c:lblOffset val="100"/>
        <c:noMultiLvlLbl val="0"/>
      </c:catAx>
      <c:valAx>
        <c:axId val="1673480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73342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744793422199777"/>
          <c:y val="0.49688105431207796"/>
          <c:w val="0.21255206577800206"/>
          <c:h val="0.2570205289214440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6.0165663411136133E-2"/>
          <c:y val="0.18011060510184726"/>
          <c:w val="0.45611633429618931"/>
          <c:h val="0.39966357014462778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АППГ</c:v>
                </c:pt>
              </c:strCache>
            </c:strRef>
          </c:tx>
          <c:marker>
            <c:symbol val="none"/>
          </c:marker>
          <c:cat>
            <c:numRef>
              <c:f>Лист1!$A$2:$A$5</c:f>
              <c:numCache>
                <c:formatCode>General</c:formatCode>
                <c:ptCount val="4"/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</c:v>
                </c:pt>
                <c:pt idx="1">
                  <c:v>2</c:v>
                </c:pt>
                <c:pt idx="2">
                  <c:v>6</c:v>
                </c:pt>
                <c:pt idx="3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91E-4ABB-AADD-F6410EAE904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 мес.2022 г.</c:v>
                </c:pt>
              </c:strCache>
            </c:strRef>
          </c:tx>
          <c:marker>
            <c:symbol val="none"/>
          </c:marker>
          <c:cat>
            <c:numRef>
              <c:f>Лист1!$A$2:$A$5</c:f>
              <c:numCache>
                <c:formatCode>General</c:formatCode>
                <c:ptCount val="4"/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</c:v>
                </c:pt>
                <c:pt idx="1">
                  <c:v>2</c:v>
                </c:pt>
                <c:pt idx="2">
                  <c:v>6</c:v>
                </c:pt>
                <c:pt idx="3">
                  <c:v>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91E-4ABB-AADD-F6410EAE90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7333888"/>
        <c:axId val="147622144"/>
      </c:lineChart>
      <c:catAx>
        <c:axId val="1473338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Рост по тяжким и</a:t>
                </a:r>
                <a:r>
                  <a:rPr lang="ru-RU" sz="200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особо тяжким преступлениям на 69, 2 %</a:t>
                </a:r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0.13498899953877178"/>
              <c:y val="1.7181083776764453E-3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147622144"/>
        <c:crosses val="autoZero"/>
        <c:auto val="1"/>
        <c:lblAlgn val="ctr"/>
        <c:lblOffset val="100"/>
        <c:noMultiLvlLbl val="0"/>
      </c:catAx>
      <c:valAx>
        <c:axId val="147622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733388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100"/>
            </a:pPr>
            <a:endParaRPr lang="ru-RU"/>
          </a:p>
        </c:txPr>
      </c:legendEntry>
      <c:layout>
        <c:manualLayout>
          <c:xMode val="edge"/>
          <c:yMode val="edge"/>
          <c:x val="0.5590595152727138"/>
          <c:y val="0.23217540444201981"/>
          <c:w val="0.27754134220776816"/>
          <c:h val="0.26897800128956206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совершения преступлений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Время совершения престпулений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с 00 до 07 часов</c:v>
                </c:pt>
                <c:pt idx="1">
                  <c:v>с 08 до 18 часов</c:v>
                </c:pt>
                <c:pt idx="2">
                  <c:v>с 19 до 24 часов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43.7</c:v>
                </c:pt>
                <c:pt idx="1">
                  <c:v>31.2</c:v>
                </c:pt>
                <c:pt idx="2" formatCode="@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08-4C3A-9655-2CB7803A508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436801486375163"/>
          <c:y val="0.36264405587419479"/>
          <c:w val="0.33563198513624826"/>
          <c:h val="0.41906662025561714"/>
        </c:manualLayout>
      </c:layout>
      <c:overlay val="0"/>
      <c:txPr>
        <a:bodyPr/>
        <a:lstStyle/>
        <a:p>
          <a:pPr>
            <a:defRPr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 algn="ctr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
</a:t>
            </a:r>
          </a:p>
        </c:rich>
      </c:tx>
      <c:layout>
        <c:manualLayout>
          <c:xMode val="edge"/>
          <c:yMode val="edge"/>
          <c:x val="7.91878159371181E-2"/>
          <c:y val="0.1073129605819732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Анализ по несовершеннолетним участникам преступлений
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обучающиеся</c:v>
                </c:pt>
                <c:pt idx="1">
                  <c:v>студенты</c:v>
                </c:pt>
                <c:pt idx="2">
                  <c:v>неорганизованные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51</c:v>
                </c:pt>
                <c:pt idx="1">
                  <c:v>22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5A-4B41-BA1E-9D0DC102AF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93273754269062"/>
          <c:y val="0.57382912138906694"/>
          <c:w val="0.32596429196210602"/>
          <c:h val="0.20552786038602544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0.0708</cdr:x>
      <cdr:y>0.87671</cdr:y>
    </cdr:from>
    <cdr:to>
      <cdr:x>0.21239</cdr:x>
      <cdr:y>0.94263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2FF2F5EF-F0BD-4078-98B2-1681B32509D6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76064" y="4608512"/>
          <a:ext cx="1152128" cy="346483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0.21239</cdr:x>
      <cdr:y>0.87671</cdr:y>
    </cdr:from>
    <cdr:to>
      <cdr:x>0.34648</cdr:x>
      <cdr:y>0.94521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530DB16B-861B-4ACB-B92A-341DFF229C34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1728192" y="4608512"/>
          <a:ext cx="1091069" cy="360040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0.34513</cdr:x>
      <cdr:y>0.87671</cdr:y>
    </cdr:from>
    <cdr:to>
      <cdr:x>0.46903</cdr:x>
      <cdr:y>0.94741</cdr:y>
    </cdr:to>
    <cdr:pic>
      <cdr:nvPicPr>
        <cdr:cNvPr id="4" name="chart">
          <a:extLst xmlns:a="http://schemas.openxmlformats.org/drawingml/2006/main">
            <a:ext uri="{FF2B5EF4-FFF2-40B4-BE49-F238E27FC236}">
              <a16:creationId xmlns:a16="http://schemas.microsoft.com/office/drawing/2014/main" id="{406B0002-67D2-4E0F-95D9-BE3E6D5CAF47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3"/>
        <a:stretch xmlns:a="http://schemas.openxmlformats.org/drawingml/2006/main">
          <a:fillRect/>
        </a:stretch>
      </cdr:blipFill>
      <cdr:spPr>
        <a:xfrm xmlns:a="http://schemas.openxmlformats.org/drawingml/2006/main">
          <a:off x="2808312" y="4608512"/>
          <a:ext cx="1008112" cy="37163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0.46903</cdr:x>
      <cdr:y>0.87671</cdr:y>
    </cdr:from>
    <cdr:to>
      <cdr:x>0.58372</cdr:x>
      <cdr:y>0.94521</cdr:y>
    </cdr:to>
    <cdr:pic>
      <cdr:nvPicPr>
        <cdr:cNvPr id="5" name="chart">
          <a:extLst xmlns:a="http://schemas.openxmlformats.org/drawingml/2006/main">
            <a:ext uri="{FF2B5EF4-FFF2-40B4-BE49-F238E27FC236}">
              <a16:creationId xmlns:a16="http://schemas.microsoft.com/office/drawing/2014/main" id="{91520E4A-C9FA-438D-9D84-DA277168C82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4"/>
        <a:stretch xmlns:a="http://schemas.openxmlformats.org/drawingml/2006/main">
          <a:fillRect/>
        </a:stretch>
      </cdr:blipFill>
      <cdr:spPr>
        <a:xfrm xmlns:a="http://schemas.openxmlformats.org/drawingml/2006/main">
          <a:off x="3816424" y="4608512"/>
          <a:ext cx="933224" cy="360040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0.58407</cdr:x>
      <cdr:y>0.87671</cdr:y>
    </cdr:from>
    <cdr:to>
      <cdr:x>0.71554</cdr:x>
      <cdr:y>0.93801</cdr:y>
    </cdr:to>
    <cdr:pic>
      <cdr:nvPicPr>
        <cdr:cNvPr id="6" name="chart">
          <a:extLst xmlns:a="http://schemas.openxmlformats.org/drawingml/2006/main">
            <a:ext uri="{FF2B5EF4-FFF2-40B4-BE49-F238E27FC236}">
              <a16:creationId xmlns:a16="http://schemas.microsoft.com/office/drawing/2014/main" id="{F2018C52-F044-4C9A-8197-C384D19631F8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5"/>
        <a:stretch xmlns:a="http://schemas.openxmlformats.org/drawingml/2006/main">
          <a:fillRect/>
        </a:stretch>
      </cdr:blipFill>
      <cdr:spPr>
        <a:xfrm xmlns:a="http://schemas.openxmlformats.org/drawingml/2006/main">
          <a:off x="4752528" y="4608512"/>
          <a:ext cx="1069737" cy="322210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0.43939</cdr:x>
      <cdr:y>0.16618</cdr:y>
    </cdr:from>
    <cdr:to>
      <cdr:x>0.54445</cdr:x>
      <cdr:y>0.22329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088232" y="779910"/>
          <a:ext cx="499303" cy="2680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600" dirty="0"/>
            <a:t>22</a:t>
          </a:r>
        </a:p>
      </cdr:txBody>
    </cdr:sp>
  </cdr:relSizeAnchor>
  <cdr:relSizeAnchor xmlns:cdr="http://schemas.openxmlformats.org/drawingml/2006/chartDrawing">
    <cdr:from>
      <cdr:x>0.45455</cdr:x>
      <cdr:y>0.36559</cdr:y>
    </cdr:from>
    <cdr:to>
      <cdr:x>0.54299</cdr:x>
      <cdr:y>0.43925</cdr:y>
    </cdr:to>
    <cdr:pic>
      <cdr:nvPicPr>
        <cdr:cNvPr id="6" name="chart">
          <a:extLst xmlns:a="http://schemas.openxmlformats.org/drawingml/2006/main">
            <a:ext uri="{FF2B5EF4-FFF2-40B4-BE49-F238E27FC236}">
              <a16:creationId xmlns:a16="http://schemas.microsoft.com/office/drawing/2014/main" id="{8CACD7F4-08EA-4649-9D14-C81D0A401C34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2160240" y="1584176"/>
          <a:ext cx="420337" cy="319213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7363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97363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fld id="{FF906E9F-B2FC-4557-941D-813B09931306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0" tIns="45935" rIns="91870" bIns="459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7"/>
            <a:ext cx="5486400" cy="4476273"/>
          </a:xfrm>
          <a:prstGeom prst="rect">
            <a:avLst/>
          </a:prstGeom>
        </p:spPr>
        <p:txBody>
          <a:bodyPr vert="horz" lIns="91870" tIns="45935" rIns="91870" bIns="459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7363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7363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fld id="{42992BE0-8534-452A-944C-299CB70B5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939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40466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Межведомственная комиссия по делам несовершеннолетних 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защите их прав при Правительстве Республики Тыва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30644" y="1700808"/>
            <a:ext cx="73304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br>
              <a:rPr lang="ru-RU" sz="2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89394" y="4976008"/>
            <a:ext cx="52550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Успун Чечена Комбужаповна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по обеспечению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Межведомственной комиссии по делам несовершеннолетних и защите их прав при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Правительстве Республики Тыва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0956BB-F62C-402A-A163-CB656CB534DF}"/>
              </a:ext>
            </a:extLst>
          </p:cNvPr>
          <p:cNvSpPr txBox="1"/>
          <p:nvPr/>
        </p:nvSpPr>
        <p:spPr>
          <a:xfrm>
            <a:off x="1230644" y="1700808"/>
            <a:ext cx="6480720" cy="15474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3695"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 состоянии преступности несовершеннолетних за 2 месяцев 2023 г. на территории Республики Тыва»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553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19ACC03-9F3F-4A3D-A6BE-FAFB0C3D6EF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данным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КДНиЗП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муниципальных образований республики не зарегистрировано преступлений и правонарушений студентами: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ГБПОУ РТ «Тувинский медицинский колледж»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ФГБОУ ВО «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ТувГУ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Кызылский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педагогический колледж»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4022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907704" y="2132856"/>
            <a:ext cx="5832648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31966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0FB652-9E1A-48B4-82A7-62E652D602E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777600"/>
          </a:xfrm>
        </p:spPr>
        <p:txBody>
          <a:bodyPr>
            <a:normAutofit fontScale="92500" lnSpcReduction="20000"/>
          </a:bodyPr>
          <a:lstStyle/>
          <a:p>
            <a:pPr marL="45720" indent="0" algn="r">
              <a:buNone/>
            </a:pPr>
            <a:endParaRPr lang="ru-RU" dirty="0"/>
          </a:p>
          <a:p>
            <a:pPr marL="45720" indent="0" algn="r">
              <a:buNone/>
            </a:pPr>
            <a:endParaRPr lang="ru-RU" dirty="0"/>
          </a:p>
          <a:p>
            <a:pPr marL="45720" indent="0" algn="r">
              <a:buNone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«Главный смысл и цель семейной жизни — воспитание детей. </a:t>
            </a:r>
          </a:p>
          <a:p>
            <a:pPr marL="45720" indent="0" algn="r">
              <a:buNone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Главная школа воспитания детей — это взаимоотношения мужа и жены, отца и матери».</a:t>
            </a:r>
          </a:p>
          <a:p>
            <a:pPr marL="45720" indent="0" algn="r">
              <a:buNone/>
            </a:pPr>
            <a:endParaRPr lang="ru-RU" sz="3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r">
              <a:buNone/>
            </a:pPr>
            <a:r>
              <a:rPr lang="ru-RU" dirty="0"/>
              <a:t> Василий Александрович Сухомлинский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270E312-2CDB-4903-8893-423640FBB8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797152"/>
            <a:ext cx="2520280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928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88640"/>
            <a:ext cx="7992888" cy="639762"/>
          </a:xfrm>
        </p:spPr>
        <p:txBody>
          <a:bodyPr/>
          <a:lstStyle/>
          <a:p>
            <a:pPr>
              <a:defRPr sz="216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solidFill>
                  <a:prstClr val="black"/>
                </a:solidFill>
              </a:rPr>
              <a:t>Количество преступлений, совершенных несовершеннолетними (по данным МВД РТ)</a:t>
            </a:r>
          </a:p>
        </p:txBody>
      </p:sp>
      <p:graphicFrame>
        <p:nvGraphicFramePr>
          <p:cNvPr id="15" name="Объект 1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00139070"/>
              </p:ext>
            </p:extLst>
          </p:nvPr>
        </p:nvGraphicFramePr>
        <p:xfrm>
          <a:off x="1475656" y="1484784"/>
          <a:ext cx="7128023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842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62858688"/>
              </p:ext>
            </p:extLst>
          </p:nvPr>
        </p:nvGraphicFramePr>
        <p:xfrm>
          <a:off x="467544" y="548680"/>
          <a:ext cx="8496944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 rot="19620556">
            <a:off x="688460" y="5793658"/>
            <a:ext cx="11865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г. Кызыл</a:t>
            </a:r>
          </a:p>
        </p:txBody>
      </p:sp>
      <p:sp>
        <p:nvSpPr>
          <p:cNvPr id="6" name="Прямоугольник 5"/>
          <p:cNvSpPr/>
          <p:nvPr/>
        </p:nvSpPr>
        <p:spPr>
          <a:xfrm rot="19325099">
            <a:off x="1540151" y="5793659"/>
            <a:ext cx="14494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Кызылский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rot="19270478">
            <a:off x="2529814" y="5834035"/>
            <a:ext cx="16289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Каа-Хемский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 rot="19063451">
            <a:off x="3550633" y="5741716"/>
            <a:ext cx="17736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Дзун-Хемчикский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 rot="18823216">
            <a:off x="4757488" y="6013521"/>
            <a:ext cx="15905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Тоджинский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 rot="18802466">
            <a:off x="5781535" y="5952717"/>
            <a:ext cx="1747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Улуг-Хемский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8575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66130112"/>
              </p:ext>
            </p:extLst>
          </p:nvPr>
        </p:nvGraphicFramePr>
        <p:xfrm>
          <a:off x="179512" y="692696"/>
          <a:ext cx="4752528" cy="4693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81674" y="3774839"/>
            <a:ext cx="20882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Кызыл +85,7 %;</a:t>
            </a:r>
          </a:p>
          <a:p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Кызылский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+ 200%;</a:t>
            </a:r>
          </a:p>
          <a:p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Каа-Хемский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+ 300%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734701323"/>
              </p:ext>
            </p:extLst>
          </p:nvPr>
        </p:nvGraphicFramePr>
        <p:xfrm>
          <a:off x="4080084" y="661093"/>
          <a:ext cx="4788024" cy="4134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4C31480-82E3-46DE-A8BA-CCDF23625F47}"/>
              </a:ext>
            </a:extLst>
          </p:cNvPr>
          <p:cNvSpPr txBox="1"/>
          <p:nvPr/>
        </p:nvSpPr>
        <p:spPr>
          <a:xfrm>
            <a:off x="2286000" y="2967335"/>
            <a:ext cx="4572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данных преступлений совершены в вечернее и ночное время !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95796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67544" y="404664"/>
            <a:ext cx="7992888" cy="495393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всего было совершено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имущественных преступлений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кражи – 27 (12) </a:t>
            </a:r>
          </a:p>
          <a:p>
            <a:pPr algn="just">
              <a:buClr>
                <a:srgbClr val="FF0000"/>
              </a:buClr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разбои – 3 (2) </a:t>
            </a:r>
          </a:p>
          <a:p>
            <a:pPr algn="just">
              <a:buClr>
                <a:srgbClr val="FF0000"/>
              </a:buClr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неправомерных завладений автомобилем или иным транспортным средством – 11 (2) </a:t>
            </a:r>
          </a:p>
          <a:p>
            <a:pPr algn="just">
              <a:buClr>
                <a:srgbClr val="FF0000"/>
              </a:buClr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сбыт и хранение наркотических средств – 7 (3) </a:t>
            </a:r>
          </a:p>
          <a:p>
            <a:pPr algn="just">
              <a:buClr>
                <a:srgbClr val="FF0000"/>
              </a:buClr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умышленных причинений вреда здоровью – 4 (4)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насильственных преступлений расследовано - 2 (1) </a:t>
            </a:r>
          </a:p>
        </p:txBody>
      </p:sp>
    </p:spTree>
    <p:extLst>
      <p:ext uri="{BB962C8B-B14F-4D97-AF65-F5344CB8AC3E}">
        <p14:creationId xmlns:p14="http://schemas.microsoft.com/office/powerpoint/2010/main" val="3691690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93909948"/>
              </p:ext>
            </p:extLst>
          </p:nvPr>
        </p:nvGraphicFramePr>
        <p:xfrm>
          <a:off x="1187624" y="548680"/>
          <a:ext cx="756082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7452320" y="2132856"/>
            <a:ext cx="12961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73 н/л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15597" y="763161"/>
            <a:ext cx="7632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по несовершеннолетним участникам преступлений за 2 мес.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0858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3855" y="548680"/>
            <a:ext cx="77768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Преступления, совершенные несовершеннолетними, состоящими на учете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общеобразовательных организаций:</a:t>
            </a: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преступлений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совершены 15 несовершеннолетними:</a:t>
            </a:r>
          </a:p>
          <a:p>
            <a:pPr marL="342900" indent="-342900" algn="just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Кызыл -5;</a:t>
            </a:r>
          </a:p>
          <a:p>
            <a:pPr marL="342900" indent="-342900" algn="just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Ак-Довурак-3;</a:t>
            </a:r>
          </a:p>
          <a:p>
            <a:pPr marL="342900" indent="-342900" algn="just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Чеди-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Хольскмй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3;</a:t>
            </a:r>
          </a:p>
          <a:p>
            <a:pPr marL="342900" indent="-342900" algn="just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Дзун-Хемчикский и Улуг-Хемский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по 1 факту. 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548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836712"/>
            <a:ext cx="78488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2 месяцев </a:t>
            </a:r>
            <a:r>
              <a:rPr lang="ru-RU" sz="28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т.г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u="sng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зарегистрированы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преступления: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Эрзинском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Тере-Хольском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Бай-Тайгинском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Овюрском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Монгун-Тайгинском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Барун-Хемчикском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Сут-Хольском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Тоджинском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11321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194</TotalTime>
  <Words>351</Words>
  <Application>Microsoft Office PowerPoint</Application>
  <PresentationFormat>Экран (4:3)</PresentationFormat>
  <Paragraphs>71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Georgia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Сарыглар Айлана Александровна</dc:creator>
  <cp:lastModifiedBy>Успун Чечена Комбужаповна</cp:lastModifiedBy>
  <cp:revision>47</cp:revision>
  <cp:lastPrinted>2023-03-22T06:34:07Z</cp:lastPrinted>
  <dcterms:created xsi:type="dcterms:W3CDTF">2023-03-15T04:39:51Z</dcterms:created>
  <dcterms:modified xsi:type="dcterms:W3CDTF">2023-03-22T06:55:05Z</dcterms:modified>
</cp:coreProperties>
</file>