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58" r:id="rId4"/>
    <p:sldId id="263" r:id="rId5"/>
    <p:sldId id="264" r:id="rId6"/>
    <p:sldId id="266" r:id="rId7"/>
    <p:sldId id="265" r:id="rId8"/>
    <p:sldId id="260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  <a:srgbClr val="F0F7C5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629" y="1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5974B-81E5-47E2-A5E9-89607BE22869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BC25D-EB2D-4B8F-9FB5-F5470CAB1CBB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3515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5974B-81E5-47E2-A5E9-89607BE22869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BC25D-EB2D-4B8F-9FB5-F5470CAB1C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0376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5974B-81E5-47E2-A5E9-89607BE22869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BC25D-EB2D-4B8F-9FB5-F5470CAB1C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98829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5974B-81E5-47E2-A5E9-89607BE22869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BC25D-EB2D-4B8F-9FB5-F5470CAB1CBB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380620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5974B-81E5-47E2-A5E9-89607BE22869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BC25D-EB2D-4B8F-9FB5-F5470CAB1C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8807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5974B-81E5-47E2-A5E9-89607BE22869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BC25D-EB2D-4B8F-9FB5-F5470CAB1CBB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163208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5974B-81E5-47E2-A5E9-89607BE22869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BC25D-EB2D-4B8F-9FB5-F5470CAB1C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44086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5974B-81E5-47E2-A5E9-89607BE22869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BC25D-EB2D-4B8F-9FB5-F5470CAB1C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57002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5974B-81E5-47E2-A5E9-89607BE22869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BC25D-EB2D-4B8F-9FB5-F5470CAB1C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6873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5974B-81E5-47E2-A5E9-89607BE22869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BC25D-EB2D-4B8F-9FB5-F5470CAB1C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1073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5974B-81E5-47E2-A5E9-89607BE22869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BC25D-EB2D-4B8F-9FB5-F5470CAB1C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4049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5974B-81E5-47E2-A5E9-89607BE22869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BC25D-EB2D-4B8F-9FB5-F5470CAB1C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0064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5974B-81E5-47E2-A5E9-89607BE22869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BC25D-EB2D-4B8F-9FB5-F5470CAB1C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7796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5974B-81E5-47E2-A5E9-89607BE22869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BC25D-EB2D-4B8F-9FB5-F5470CAB1C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7576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5974B-81E5-47E2-A5E9-89607BE22869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BC25D-EB2D-4B8F-9FB5-F5470CAB1C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2048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5974B-81E5-47E2-A5E9-89607BE22869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BC25D-EB2D-4B8F-9FB5-F5470CAB1C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2610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5974B-81E5-47E2-A5E9-89607BE22869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BC25D-EB2D-4B8F-9FB5-F5470CAB1C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776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0F7C5"/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AE75974B-81E5-47E2-A5E9-89607BE22869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F77BC25D-EB2D-4B8F-9FB5-F5470CAB1C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267262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478640" y="2502635"/>
            <a:ext cx="4451938" cy="2043301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Азбука счастливой семьи</a:t>
            </a:r>
            <a:endParaRPr lang="ru-RU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6592" y="278356"/>
            <a:ext cx="3283644" cy="2321639"/>
          </a:xfrm>
          <a:prstGeom prst="rect">
            <a:avLst/>
          </a:prstGeom>
          <a:ln w="44450">
            <a:solidFill>
              <a:srgbClr val="FFFF00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6244" y="2875803"/>
            <a:ext cx="2703992" cy="1879977"/>
          </a:xfrm>
          <a:prstGeom prst="rect">
            <a:avLst/>
          </a:prstGeom>
          <a:ln w="44450">
            <a:solidFill>
              <a:schemeClr val="accent6">
                <a:lumMod val="60000"/>
                <a:lumOff val="40000"/>
              </a:schemeClr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75" y="2798064"/>
            <a:ext cx="2620529" cy="1747872"/>
          </a:xfrm>
          <a:prstGeom prst="rect">
            <a:avLst/>
          </a:prstGeom>
          <a:ln w="44450">
            <a:solidFill>
              <a:schemeClr val="tx2"/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7975" y="251547"/>
            <a:ext cx="3395346" cy="2348448"/>
          </a:xfrm>
          <a:prstGeom prst="rect">
            <a:avLst/>
          </a:prstGeom>
          <a:ln w="44450">
            <a:solidFill>
              <a:schemeClr val="accent5"/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48712" y="5025603"/>
            <a:ext cx="1516824" cy="1521579"/>
          </a:xfrm>
          <a:prstGeom prst="rect">
            <a:avLst/>
          </a:prstGeom>
          <a:ln w="44450">
            <a:solidFill>
              <a:schemeClr val="accent3">
                <a:lumMod val="60000"/>
                <a:lumOff val="40000"/>
              </a:schemeClr>
            </a:solidFill>
          </a:ln>
        </p:spPr>
      </p:pic>
      <p:sp>
        <p:nvSpPr>
          <p:cNvPr id="12" name="AutoShape 2" descr="C:\Users\2\Desktop\%D1%81%D1%85%D0%BE%D0%B4 %D0%B3%D1%80%D0%B0%D0%B6%D0%B4%D0%B0%D0%BD\i (6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52092" y="5008537"/>
            <a:ext cx="2178144" cy="1538645"/>
          </a:xfrm>
          <a:prstGeom prst="rect">
            <a:avLst/>
          </a:prstGeom>
          <a:ln w="44450">
            <a:solidFill>
              <a:srgbClr val="00B0F0"/>
            </a:solidFill>
          </a:ln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7975" y="4750815"/>
            <a:ext cx="1583048" cy="1796367"/>
          </a:xfrm>
          <a:prstGeom prst="rect">
            <a:avLst/>
          </a:prstGeom>
          <a:ln w="44450">
            <a:solidFill>
              <a:schemeClr val="accent2">
                <a:lumMod val="60000"/>
                <a:lumOff val="40000"/>
              </a:schemeClr>
            </a:solidFill>
          </a:ln>
        </p:spPr>
      </p:pic>
      <p:sp>
        <p:nvSpPr>
          <p:cNvPr id="16" name="TextBox 15"/>
          <p:cNvSpPr txBox="1"/>
          <p:nvPr/>
        </p:nvSpPr>
        <p:spPr>
          <a:xfrm>
            <a:off x="5974482" y="6012687"/>
            <a:ext cx="37305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Тулуш С. В., педагог-психолог </a:t>
            </a:r>
          </a:p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ГБУ РЦПМСС «Сайзырал»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02184" y="293606"/>
            <a:ext cx="1475653" cy="1475653"/>
          </a:xfrm>
          <a:prstGeom prst="rect">
            <a:avLst/>
          </a:prstGeom>
          <a:ln w="44450">
            <a:solidFill>
              <a:schemeClr val="tx2"/>
            </a:solidFill>
          </a:ln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50668" y="278356"/>
            <a:ext cx="2561948" cy="1786107"/>
          </a:xfrm>
          <a:prstGeom prst="rect">
            <a:avLst/>
          </a:prstGeom>
          <a:ln w="44450">
            <a:solidFill>
              <a:schemeClr val="accent4">
                <a:lumMod val="40000"/>
                <a:lumOff val="6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02223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430" y="1397396"/>
            <a:ext cx="5244412" cy="400191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95500" y="311925"/>
            <a:ext cx="4291153" cy="1325563"/>
          </a:xfrm>
        </p:spPr>
        <p:txBody>
          <a:bodyPr/>
          <a:lstStyle/>
          <a:p>
            <a:r>
              <a:rPr lang="ru-RU" b="1" u="sng" dirty="0" smtClean="0">
                <a:solidFill>
                  <a:schemeClr val="tx2">
                    <a:lumMod val="50000"/>
                  </a:schemeClr>
                </a:solidFill>
              </a:rPr>
              <a:t>5 языков любви</a:t>
            </a:r>
            <a:endParaRPr lang="ru-RU" b="1" u="sng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Сердце 5"/>
          <p:cNvSpPr/>
          <p:nvPr/>
        </p:nvSpPr>
        <p:spPr>
          <a:xfrm>
            <a:off x="4932170" y="5259896"/>
            <a:ext cx="2337110" cy="1445704"/>
          </a:xfrm>
          <a:prstGeom prst="hear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подарки</a:t>
            </a:r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7" name="Сердце 6"/>
          <p:cNvSpPr/>
          <p:nvPr/>
        </p:nvSpPr>
        <p:spPr>
          <a:xfrm>
            <a:off x="1999909" y="2009980"/>
            <a:ext cx="2290588" cy="1445704"/>
          </a:xfrm>
          <a:prstGeom prst="hear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одобрение</a:t>
            </a:r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8" name="Сердце 7"/>
          <p:cNvSpPr/>
          <p:nvPr/>
        </p:nvSpPr>
        <p:spPr>
          <a:xfrm>
            <a:off x="7784971" y="2072696"/>
            <a:ext cx="2384862" cy="1445704"/>
          </a:xfrm>
          <a:prstGeom prst="hear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помощь</a:t>
            </a:r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9" name="Сердце 8"/>
          <p:cNvSpPr/>
          <p:nvPr/>
        </p:nvSpPr>
        <p:spPr>
          <a:xfrm>
            <a:off x="2472170" y="3953609"/>
            <a:ext cx="2260124" cy="1445704"/>
          </a:xfrm>
          <a:prstGeom prst="hear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время</a:t>
            </a:r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0" name="Сердце 9"/>
          <p:cNvSpPr/>
          <p:nvPr/>
        </p:nvSpPr>
        <p:spPr>
          <a:xfrm>
            <a:off x="7641360" y="3953609"/>
            <a:ext cx="2122964" cy="1445704"/>
          </a:xfrm>
          <a:prstGeom prst="hear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прикосновения</a:t>
            </a:r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6757" y="2577327"/>
            <a:ext cx="1535523" cy="1783511"/>
          </a:xfrm>
          <a:prstGeom prst="rect">
            <a:avLst/>
          </a:prstGeom>
          <a:ln w="66675">
            <a:solidFill>
              <a:schemeClr val="accent4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521050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77146" y="3030885"/>
            <a:ext cx="3887108" cy="1507067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chemeClr val="accent5">
                    <a:lumMod val="75000"/>
                  </a:schemeClr>
                </a:solidFill>
              </a:rPr>
              <a:t>Коммуникация:</a:t>
            </a: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dirty="0" smtClean="0">
                <a:solidFill>
                  <a:schemeClr val="accent4">
                    <a:lumMod val="50000"/>
                  </a:schemeClr>
                </a:solidFill>
              </a:rPr>
              <a:t>подбадривание</a:t>
            </a:r>
            <a:br>
              <a:rPr lang="ru-RU" sz="27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2700" dirty="0" smtClean="0">
                <a:solidFill>
                  <a:schemeClr val="accent4">
                    <a:lumMod val="50000"/>
                  </a:schemeClr>
                </a:solidFill>
              </a:rPr>
              <a:t>комплименты</a:t>
            </a:r>
            <a:br>
              <a:rPr lang="ru-RU" sz="27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2700" dirty="0" smtClean="0">
                <a:solidFill>
                  <a:schemeClr val="accent4">
                    <a:lumMod val="50000"/>
                  </a:schemeClr>
                </a:solidFill>
              </a:rPr>
              <a:t>поддержка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96619" y="0"/>
            <a:ext cx="3982720" cy="27747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Способы выражения:</a:t>
            </a:r>
          </a:p>
          <a:p>
            <a:r>
              <a:rPr lang="ru-RU" sz="2400" dirty="0" smtClean="0"/>
              <a:t>Слова</a:t>
            </a:r>
          </a:p>
          <a:p>
            <a:r>
              <a:rPr lang="ru-RU" sz="2400" dirty="0" smtClean="0"/>
              <a:t>Открытки</a:t>
            </a:r>
          </a:p>
          <a:p>
            <a:r>
              <a:rPr lang="ru-RU" sz="2400" dirty="0" smtClean="0"/>
              <a:t>Письма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67066" y="5109027"/>
            <a:ext cx="332334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Избегать: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  <a:t>Критика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  <a:t>Неприятные слова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20" y="272912"/>
            <a:ext cx="3987308" cy="4424986"/>
          </a:xfrm>
          <a:prstGeom prst="rect">
            <a:avLst/>
          </a:prstGeom>
        </p:spPr>
      </p:pic>
      <p:sp>
        <p:nvSpPr>
          <p:cNvPr id="4" name="Сердце 3"/>
          <p:cNvSpPr/>
          <p:nvPr/>
        </p:nvSpPr>
        <p:spPr>
          <a:xfrm>
            <a:off x="2815684" y="3032808"/>
            <a:ext cx="2609755" cy="2158952"/>
          </a:xfrm>
          <a:prstGeom prst="hear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Одобрение, слова поддержки</a:t>
            </a:r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089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71" y="2774770"/>
            <a:ext cx="4775822" cy="337665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40746" y="3601960"/>
            <a:ext cx="3887108" cy="1507067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chemeClr val="accent5">
                    <a:lumMod val="75000"/>
                  </a:schemeClr>
                </a:solidFill>
              </a:rPr>
              <a:t>Коммуникация:</a:t>
            </a: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dirty="0" smtClean="0">
                <a:solidFill>
                  <a:schemeClr val="accent4">
                    <a:lumMod val="50000"/>
                  </a:schemeClr>
                </a:solidFill>
              </a:rPr>
              <a:t>внимание</a:t>
            </a:r>
            <a:br>
              <a:rPr lang="ru-RU" sz="27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2700" dirty="0" smtClean="0">
                <a:solidFill>
                  <a:schemeClr val="accent4">
                    <a:lumMod val="50000"/>
                  </a:schemeClr>
                </a:solidFill>
              </a:rPr>
              <a:t>дела</a:t>
            </a:r>
            <a:br>
              <a:rPr lang="ru-RU" sz="27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2700" dirty="0" smtClean="0">
                <a:solidFill>
                  <a:schemeClr val="accent4">
                    <a:lumMod val="50000"/>
                  </a:schemeClr>
                </a:solidFill>
              </a:rPr>
              <a:t>посиделки</a:t>
            </a:r>
            <a:br>
              <a:rPr lang="ru-RU" sz="27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2700" dirty="0" smtClean="0">
                <a:solidFill>
                  <a:schemeClr val="accent4">
                    <a:lumMod val="50000"/>
                  </a:schemeClr>
                </a:solidFill>
              </a:rPr>
              <a:t>разговоры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29986" y="247140"/>
            <a:ext cx="3982720" cy="27747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Способы выражения:</a:t>
            </a:r>
          </a:p>
          <a:p>
            <a:r>
              <a:rPr lang="ru-RU" sz="2400" dirty="0" smtClean="0"/>
              <a:t>Прогулки</a:t>
            </a:r>
          </a:p>
          <a:p>
            <a:r>
              <a:rPr lang="ru-RU" sz="2400" dirty="0" smtClean="0"/>
              <a:t>Путешествия</a:t>
            </a:r>
          </a:p>
          <a:p>
            <a:r>
              <a:rPr lang="ru-RU" sz="2400" dirty="0" smtClean="0"/>
              <a:t>Беседы</a:t>
            </a:r>
          </a:p>
          <a:p>
            <a:r>
              <a:rPr lang="ru-RU" sz="2400" dirty="0" smtClean="0"/>
              <a:t>Встречи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85747" y="5241107"/>
            <a:ext cx="367119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Избегать: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  <a:t>Долгие расставания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  <a:t>Изоляция</a:t>
            </a:r>
          </a:p>
          <a:p>
            <a:endParaRPr lang="ru-RU" dirty="0"/>
          </a:p>
        </p:txBody>
      </p:sp>
      <p:sp>
        <p:nvSpPr>
          <p:cNvPr id="4" name="Сердце 3"/>
          <p:cNvSpPr/>
          <p:nvPr/>
        </p:nvSpPr>
        <p:spPr>
          <a:xfrm>
            <a:off x="1496291" y="1223276"/>
            <a:ext cx="2609755" cy="2158952"/>
          </a:xfrm>
          <a:prstGeom prst="hear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Время </a:t>
            </a:r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965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751" y="2908435"/>
            <a:ext cx="4899913" cy="367792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0986" y="3358750"/>
            <a:ext cx="3887108" cy="1507067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chemeClr val="accent5">
                    <a:lumMod val="75000"/>
                  </a:schemeClr>
                </a:solidFill>
              </a:rPr>
              <a:t>Коммуникация:</a:t>
            </a: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dirty="0" smtClean="0">
                <a:solidFill>
                  <a:schemeClr val="accent4">
                    <a:lumMod val="50000"/>
                  </a:schemeClr>
                </a:solidFill>
              </a:rPr>
              <a:t>подарки</a:t>
            </a:r>
            <a:br>
              <a:rPr lang="ru-RU" sz="27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2700" dirty="0" smtClean="0">
                <a:solidFill>
                  <a:schemeClr val="accent4">
                    <a:lumMod val="50000"/>
                  </a:schemeClr>
                </a:solidFill>
              </a:rPr>
              <a:t>сюрпризы</a:t>
            </a:r>
            <a:br>
              <a:rPr lang="ru-RU" sz="27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2700" dirty="0" smtClean="0">
                <a:solidFill>
                  <a:schemeClr val="accent4">
                    <a:lumMod val="50000"/>
                  </a:schemeClr>
                </a:solidFill>
              </a:rPr>
              <a:t>приятности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96619" y="0"/>
            <a:ext cx="3982720" cy="27747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Способы выражения:</a:t>
            </a:r>
          </a:p>
          <a:p>
            <a:r>
              <a:rPr lang="ru-RU" sz="2400" dirty="0" smtClean="0"/>
              <a:t>Дарить подарки</a:t>
            </a:r>
          </a:p>
          <a:p>
            <a:r>
              <a:rPr lang="ru-RU" sz="2400" dirty="0" smtClean="0"/>
              <a:t>Дарить впечатления</a:t>
            </a:r>
          </a:p>
          <a:p>
            <a:r>
              <a:rPr lang="ru-RU" sz="2400" dirty="0" smtClean="0"/>
              <a:t>Личное внимание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67066" y="5109027"/>
            <a:ext cx="434606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Избегать: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  <a:t>Жадность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  <a:t>Забывание памятных дат</a:t>
            </a:r>
          </a:p>
          <a:p>
            <a:endParaRPr lang="ru-RU" dirty="0"/>
          </a:p>
        </p:txBody>
      </p:sp>
      <p:sp>
        <p:nvSpPr>
          <p:cNvPr id="4" name="Сердце 3"/>
          <p:cNvSpPr/>
          <p:nvPr/>
        </p:nvSpPr>
        <p:spPr>
          <a:xfrm>
            <a:off x="1617233" y="1308123"/>
            <a:ext cx="2609755" cy="2158952"/>
          </a:xfrm>
          <a:prstGeom prst="hear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Подарки </a:t>
            </a:r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535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77146" y="3030885"/>
            <a:ext cx="3887108" cy="1507067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chemeClr val="accent5">
                    <a:lumMod val="75000"/>
                  </a:schemeClr>
                </a:solidFill>
              </a:rPr>
              <a:t>Коммуникация:</a:t>
            </a: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dirty="0" smtClean="0">
                <a:solidFill>
                  <a:schemeClr val="accent4">
                    <a:lumMod val="50000"/>
                  </a:schemeClr>
                </a:solidFill>
              </a:rPr>
              <a:t>скажите:</a:t>
            </a:r>
            <a:br>
              <a:rPr lang="ru-RU" sz="27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2700" dirty="0" smtClean="0">
                <a:solidFill>
                  <a:schemeClr val="accent4">
                    <a:lumMod val="50000"/>
                  </a:schemeClr>
                </a:solidFill>
              </a:rPr>
              <a:t>«Что я могу сделать для тебя?»</a:t>
            </a:r>
            <a:br>
              <a:rPr lang="ru-RU" sz="27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2700" dirty="0" smtClean="0">
                <a:solidFill>
                  <a:schemeClr val="accent4">
                    <a:lumMod val="50000"/>
                  </a:schemeClr>
                </a:solidFill>
              </a:rPr>
              <a:t>«давай помогу»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96619" y="0"/>
            <a:ext cx="3982720" cy="27747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Способы выражения:</a:t>
            </a:r>
          </a:p>
          <a:p>
            <a:r>
              <a:rPr lang="ru-RU" sz="2400" dirty="0" smtClean="0"/>
              <a:t>Помощь по хозяйству</a:t>
            </a:r>
          </a:p>
          <a:p>
            <a:r>
              <a:rPr lang="ru-RU" sz="2400" dirty="0" smtClean="0"/>
              <a:t>Помощь в делах</a:t>
            </a:r>
          </a:p>
          <a:p>
            <a:endParaRPr lang="ru-RU" sz="24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5967066" y="5109027"/>
            <a:ext cx="352051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Избегать: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  <a:t>Забытые обещания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  <a:t>Игнорирование </a:t>
            </a:r>
          </a:p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" y="2915920"/>
            <a:ext cx="3520440" cy="3520440"/>
          </a:xfrm>
          <a:prstGeom prst="rect">
            <a:avLst/>
          </a:prstGeom>
        </p:spPr>
      </p:pic>
      <p:sp>
        <p:nvSpPr>
          <p:cNvPr id="4" name="Сердце 3"/>
          <p:cNvSpPr/>
          <p:nvPr/>
        </p:nvSpPr>
        <p:spPr>
          <a:xfrm>
            <a:off x="548640" y="986179"/>
            <a:ext cx="2609755" cy="2158952"/>
          </a:xfrm>
          <a:prstGeom prst="hear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Помощь </a:t>
            </a:r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914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77146" y="3030885"/>
            <a:ext cx="3887108" cy="1507067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chemeClr val="accent5">
                    <a:lumMod val="75000"/>
                  </a:schemeClr>
                </a:solidFill>
              </a:rPr>
              <a:t>Коммуникация:</a:t>
            </a: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dirty="0" smtClean="0">
                <a:solidFill>
                  <a:schemeClr val="accent4">
                    <a:lumMod val="50000"/>
                  </a:schemeClr>
                </a:solidFill>
              </a:rPr>
              <a:t>невербальный физический контакт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96619" y="0"/>
            <a:ext cx="3982720" cy="27747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Способы выражения:</a:t>
            </a:r>
          </a:p>
          <a:p>
            <a:r>
              <a:rPr lang="ru-RU" sz="2400" dirty="0" smtClean="0"/>
              <a:t>Объятия</a:t>
            </a:r>
          </a:p>
          <a:p>
            <a:r>
              <a:rPr lang="ru-RU" sz="2400" dirty="0" smtClean="0"/>
              <a:t>Прикосновения</a:t>
            </a:r>
          </a:p>
          <a:p>
            <a:r>
              <a:rPr lang="ru-RU" sz="2400" dirty="0" smtClean="0"/>
              <a:t>Поглаживания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67066" y="5109027"/>
            <a:ext cx="470994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Избегать: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  <a:t>Отсутствие прикосновений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  <a:t>Пренебрежение 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20" y="272912"/>
            <a:ext cx="3987308" cy="4424986"/>
          </a:xfrm>
          <a:prstGeom prst="rect">
            <a:avLst/>
          </a:prstGeom>
        </p:spPr>
      </p:pic>
      <p:sp>
        <p:nvSpPr>
          <p:cNvPr id="4" name="Сердце 3"/>
          <p:cNvSpPr/>
          <p:nvPr/>
        </p:nvSpPr>
        <p:spPr>
          <a:xfrm>
            <a:off x="2815684" y="3032808"/>
            <a:ext cx="2609755" cy="2158952"/>
          </a:xfrm>
          <a:prstGeom prst="hear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Физический контакт</a:t>
            </a:r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554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3084" y="2027596"/>
            <a:ext cx="9538780" cy="4126316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- обращайте 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внимание на то, как он выражает 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любовь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24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- важно 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слушать ребенка: если он капризничает, что именно он говорит в своих упреках, чего он просит.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2" y="685801"/>
            <a:ext cx="9410764" cy="1554480"/>
          </a:xfrm>
        </p:spPr>
        <p:txBody>
          <a:bodyPr>
            <a:normAutofit/>
          </a:bodyPr>
          <a:lstStyle/>
          <a:p>
            <a:r>
              <a:rPr lang="ru-RU" sz="2800" b="1" dirty="0"/>
              <a:t>Как понять, какой язык ближе вашему </a:t>
            </a:r>
            <a:r>
              <a:rPr lang="ru-RU" sz="2800" b="1" dirty="0" smtClean="0"/>
              <a:t>ребенку</a:t>
            </a:r>
            <a:r>
              <a:rPr lang="ru-RU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470048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369</TotalTime>
  <Words>117</Words>
  <Application>Microsoft Office PowerPoint</Application>
  <PresentationFormat>Широкоэкранный</PresentationFormat>
  <Paragraphs>56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Century Gothic</vt:lpstr>
      <vt:lpstr>Wingdings 3</vt:lpstr>
      <vt:lpstr>Сектор</vt:lpstr>
      <vt:lpstr>Азбука счастливой семьи</vt:lpstr>
      <vt:lpstr>5 языков любви</vt:lpstr>
      <vt:lpstr>Коммуникация: подбадривание комплименты поддержка  </vt:lpstr>
      <vt:lpstr>Коммуникация: внимание дела посиделки разговоры  </vt:lpstr>
      <vt:lpstr>Коммуникация: подарки сюрпризы приятности  </vt:lpstr>
      <vt:lpstr>Коммуникация: скажите: «Что я могу сделать для тебя?» «давай помогу»  </vt:lpstr>
      <vt:lpstr>Коммуникация: невербальный физический контакт  </vt:lpstr>
      <vt:lpstr>- обращайте внимание на то, как он выражает любовь  - важно слушать ребенка: если он капризничает, что именно он говорит в своих упреках, чего он просит.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Азбука счастливой семьи</dc:title>
  <dc:creator>Пользователь Windows</dc:creator>
  <cp:lastModifiedBy>Пользователь Windows</cp:lastModifiedBy>
  <cp:revision>18</cp:revision>
  <dcterms:created xsi:type="dcterms:W3CDTF">2023-03-21T14:59:57Z</dcterms:created>
  <dcterms:modified xsi:type="dcterms:W3CDTF">2023-03-22T07:09:39Z</dcterms:modified>
</cp:coreProperties>
</file>