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7"/>
  </p:notesMasterIdLst>
  <p:sldIdLst>
    <p:sldId id="256" r:id="rId2"/>
    <p:sldId id="257" r:id="rId3"/>
    <p:sldId id="273" r:id="rId4"/>
    <p:sldId id="259" r:id="rId5"/>
    <p:sldId id="260" r:id="rId6"/>
    <p:sldId id="274" r:id="rId7"/>
    <p:sldId id="264" r:id="rId8"/>
    <p:sldId id="266" r:id="rId9"/>
    <p:sldId id="265" r:id="rId10"/>
    <p:sldId id="267" r:id="rId11"/>
    <p:sldId id="268" r:id="rId12"/>
    <p:sldId id="269" r:id="rId13"/>
    <p:sldId id="270" r:id="rId14"/>
    <p:sldId id="271" r:id="rId15"/>
    <p:sldId id="272" r:id="rId16"/>
  </p:sldIdLst>
  <p:sldSz cx="9144000" cy="6858000" type="screen4x3"/>
  <p:notesSz cx="6858000" cy="994727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14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A1A73CA-7BB4-4282-BFA3-39A1D0A34480}" type="datetimeFigureOut">
              <a:rPr lang="ru-RU" smtClean="0"/>
              <a:t>22.03.2023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42975" y="746125"/>
            <a:ext cx="4972050" cy="3730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724956"/>
            <a:ext cx="5486400" cy="447627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8185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9448185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69D1A7A-1CDE-46E0-A017-99074A2751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047416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9D1A7A-1CDE-46E0-A017-99074A2751A9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368761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22.03.2023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22.03.2023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22.03.2023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22.03.2023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22.03.2023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22.03.2023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22.03.2023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22.03.2023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22.03.2023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22.03.2023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22.03.2023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22.03.2023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Шаалы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Алевтина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Сугдуровна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канд.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педаг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наук,</a:t>
            </a: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аведующий лабораторией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этнопедагогических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исследований ИРНШ,</a:t>
            </a: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д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оцент кафедры педагогики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ТувГУ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196752"/>
            <a:ext cx="7772400" cy="1728192"/>
          </a:xfrm>
        </p:spPr>
        <p:txBody>
          <a:bodyPr>
            <a:normAutofit fontScale="90000"/>
          </a:bodyPr>
          <a:lstStyle/>
          <a:p>
            <a:pPr marL="182880" indent="0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Семья как духовно-нравственная ценность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493939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sz="quarter" idx="13"/>
          </p:nvPr>
        </p:nvSpPr>
        <p:spPr>
          <a:xfrm>
            <a:off x="872067" y="764704"/>
            <a:ext cx="7732381" cy="5361459"/>
          </a:xfrm>
        </p:spPr>
        <p:txBody>
          <a:bodyPr/>
          <a:lstStyle/>
          <a:p>
            <a:pPr indent="0" algn="ctr">
              <a:lnSpc>
                <a:spcPct val="150000"/>
              </a:lnSpc>
              <a:spcAft>
                <a:spcPts val="0"/>
              </a:spcAft>
              <a:buNone/>
            </a:pPr>
            <a:r>
              <a:rPr lang="ru-RU" dirty="0" smtClean="0">
                <a:latin typeface="Times New Roman"/>
                <a:ea typeface="Calibri"/>
                <a:cs typeface="Times New Roman"/>
              </a:rPr>
              <a:t>Культ предков</a:t>
            </a:r>
            <a:r>
              <a:rPr lang="ru-RU" dirty="0">
                <a:latin typeface="Times New Roman"/>
                <a:ea typeface="Calibri"/>
                <a:cs typeface="Times New Roman"/>
              </a:rPr>
              <a:t>. </a:t>
            </a:r>
            <a:endParaRPr lang="ru-RU" dirty="0" smtClean="0">
              <a:latin typeface="Times New Roman"/>
              <a:ea typeface="Calibri"/>
              <a:cs typeface="Times New Roman"/>
            </a:endParaRPr>
          </a:p>
          <a:p>
            <a:pPr indent="0" algn="just">
              <a:lnSpc>
                <a:spcPct val="150000"/>
              </a:lnSpc>
              <a:spcAft>
                <a:spcPts val="0"/>
              </a:spcAft>
              <a:buNone/>
            </a:pPr>
            <a:r>
              <a:rPr lang="ru-RU" dirty="0" smtClean="0">
                <a:latin typeface="Times New Roman"/>
                <a:ea typeface="Calibri"/>
                <a:cs typeface="Times New Roman"/>
              </a:rPr>
              <a:t>	Уважение </a:t>
            </a:r>
            <a:r>
              <a:rPr lang="ru-RU" dirty="0" smtClean="0">
                <a:latin typeface="Times New Roman"/>
                <a:ea typeface="Calibri"/>
                <a:cs typeface="Times New Roman"/>
              </a:rPr>
              <a:t>старших рождается на благодатной </a:t>
            </a:r>
            <a:r>
              <a:rPr lang="ru-RU" dirty="0">
                <a:latin typeface="Times New Roman"/>
                <a:ea typeface="Calibri"/>
                <a:cs typeface="Times New Roman"/>
              </a:rPr>
              <a:t>почве </a:t>
            </a:r>
            <a:r>
              <a:rPr lang="ru-RU" dirty="0" smtClean="0">
                <a:latin typeface="Times New Roman"/>
                <a:ea typeface="Calibri"/>
                <a:cs typeface="Times New Roman"/>
              </a:rPr>
              <a:t>добра </a:t>
            </a:r>
            <a:r>
              <a:rPr lang="ru-RU" dirty="0">
                <a:latin typeface="Times New Roman"/>
                <a:ea typeface="Calibri"/>
                <a:cs typeface="Times New Roman"/>
              </a:rPr>
              <a:t>и </a:t>
            </a:r>
            <a:r>
              <a:rPr lang="ru-RU" dirty="0" smtClean="0">
                <a:latin typeface="Times New Roman"/>
                <a:ea typeface="Calibri"/>
                <a:cs typeface="Times New Roman"/>
              </a:rPr>
              <a:t>почитания</a:t>
            </a:r>
            <a:r>
              <a:rPr lang="ru-RU" dirty="0">
                <a:latin typeface="Times New Roman"/>
                <a:ea typeface="Calibri"/>
                <a:cs typeface="Times New Roman"/>
              </a:rPr>
              <a:t>, любви и </a:t>
            </a:r>
            <a:r>
              <a:rPr lang="ru-RU" dirty="0" smtClean="0">
                <a:latin typeface="Times New Roman"/>
                <a:ea typeface="Calibri"/>
                <a:cs typeface="Times New Roman"/>
              </a:rPr>
              <a:t>привязанности </a:t>
            </a:r>
            <a:r>
              <a:rPr lang="ru-RU" dirty="0">
                <a:latin typeface="Times New Roman"/>
                <a:ea typeface="Calibri"/>
                <a:cs typeface="Times New Roman"/>
              </a:rPr>
              <a:t>к </a:t>
            </a:r>
            <a:r>
              <a:rPr lang="ru-RU" dirty="0" smtClean="0">
                <a:latin typeface="Times New Roman"/>
                <a:ea typeface="Calibri"/>
                <a:cs typeface="Times New Roman"/>
              </a:rPr>
              <a:t>родным </a:t>
            </a:r>
            <a:r>
              <a:rPr lang="ru-RU" dirty="0">
                <a:latin typeface="Times New Roman"/>
                <a:ea typeface="Calibri"/>
                <a:cs typeface="Times New Roman"/>
              </a:rPr>
              <a:t>и близким. Все </a:t>
            </a:r>
            <a:r>
              <a:rPr lang="ru-RU" dirty="0" smtClean="0">
                <a:latin typeface="Times New Roman"/>
                <a:ea typeface="Calibri"/>
                <a:cs typeface="Times New Roman"/>
              </a:rPr>
              <a:t>вышесказанное подтверждает ценность </a:t>
            </a:r>
            <a:r>
              <a:rPr lang="ru-RU" dirty="0">
                <a:latin typeface="Times New Roman"/>
                <a:ea typeface="Calibri"/>
                <a:cs typeface="Times New Roman"/>
              </a:rPr>
              <a:t>семьи и </a:t>
            </a:r>
            <a:r>
              <a:rPr lang="ru-RU" dirty="0" smtClean="0">
                <a:latin typeface="Times New Roman"/>
                <a:ea typeface="Calibri"/>
                <a:cs typeface="Times New Roman"/>
              </a:rPr>
              <a:t>семейных ценностей</a:t>
            </a:r>
            <a:r>
              <a:rPr lang="ru-RU" dirty="0">
                <a:latin typeface="Times New Roman"/>
                <a:ea typeface="Calibri"/>
                <a:cs typeface="Times New Roman"/>
              </a:rPr>
              <a:t>, где </a:t>
            </a:r>
            <a:r>
              <a:rPr lang="ru-RU" dirty="0" smtClean="0">
                <a:latin typeface="Times New Roman"/>
                <a:ea typeface="Calibri"/>
                <a:cs typeface="Times New Roman"/>
              </a:rPr>
              <a:t>ребёнок </a:t>
            </a:r>
            <a:r>
              <a:rPr lang="ru-RU" dirty="0">
                <a:latin typeface="Times New Roman"/>
                <a:ea typeface="Calibri"/>
                <a:cs typeface="Times New Roman"/>
              </a:rPr>
              <a:t>– </a:t>
            </a:r>
            <a:r>
              <a:rPr lang="ru-RU" dirty="0" smtClean="0">
                <a:latin typeface="Times New Roman"/>
                <a:ea typeface="Calibri"/>
                <a:cs typeface="Times New Roman"/>
              </a:rPr>
              <a:t>мерила </a:t>
            </a:r>
            <a:r>
              <a:rPr lang="ru-RU" dirty="0">
                <a:latin typeface="Times New Roman"/>
                <a:ea typeface="Calibri"/>
                <a:cs typeface="Times New Roman"/>
              </a:rPr>
              <a:t>всех вещей. Для </a:t>
            </a:r>
            <a:r>
              <a:rPr lang="ru-RU" dirty="0" smtClean="0">
                <a:latin typeface="Times New Roman"/>
                <a:ea typeface="Calibri"/>
                <a:cs typeface="Times New Roman"/>
              </a:rPr>
              <a:t>тувинца основное </a:t>
            </a:r>
            <a:r>
              <a:rPr lang="ru-RU" dirty="0">
                <a:latin typeface="Times New Roman"/>
                <a:ea typeface="Calibri"/>
                <a:cs typeface="Times New Roman"/>
              </a:rPr>
              <a:t>богатство – дети, </a:t>
            </a:r>
            <a:r>
              <a:rPr lang="ru-RU" dirty="0" smtClean="0">
                <a:latin typeface="Times New Roman"/>
                <a:ea typeface="Calibri"/>
                <a:cs typeface="Times New Roman"/>
              </a:rPr>
              <a:t>второе </a:t>
            </a:r>
            <a:r>
              <a:rPr lang="ru-RU" dirty="0">
                <a:latin typeface="Times New Roman"/>
                <a:ea typeface="Calibri"/>
                <a:cs typeface="Times New Roman"/>
              </a:rPr>
              <a:t>– скот, </a:t>
            </a:r>
            <a:r>
              <a:rPr lang="ru-RU" dirty="0" smtClean="0">
                <a:latin typeface="Times New Roman"/>
                <a:ea typeface="Calibri"/>
                <a:cs typeface="Times New Roman"/>
              </a:rPr>
              <a:t>третье </a:t>
            </a:r>
            <a:r>
              <a:rPr lang="ru-RU" dirty="0">
                <a:latin typeface="Times New Roman"/>
                <a:ea typeface="Calibri"/>
                <a:cs typeface="Times New Roman"/>
              </a:rPr>
              <a:t>– </a:t>
            </a:r>
            <a:r>
              <a:rPr lang="ru-RU" dirty="0" smtClean="0">
                <a:latin typeface="Times New Roman"/>
                <a:ea typeface="Calibri"/>
                <a:cs typeface="Times New Roman"/>
              </a:rPr>
              <a:t>образование</a:t>
            </a:r>
            <a:endParaRPr lang="ru-RU" sz="1800" dirty="0">
              <a:latin typeface="Calibri"/>
              <a:ea typeface="Calibri"/>
              <a:cs typeface="Times New Roman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493225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971600" y="4372168"/>
            <a:ext cx="7560839" cy="1649120"/>
          </a:xfrm>
        </p:spPr>
        <p:txBody>
          <a:bodyPr/>
          <a:lstStyle/>
          <a:p>
            <a:pPr marL="0" indent="0">
              <a:buNone/>
            </a:pPr>
            <a:r>
              <a:rPr lang="ru-RU" dirty="0" smtClean="0">
                <a:latin typeface="Times New Roman"/>
                <a:ea typeface="Calibri"/>
                <a:cs typeface="Times New Roman"/>
              </a:rPr>
              <a:t>Ценность труда превыше </a:t>
            </a:r>
            <a:r>
              <a:rPr lang="ru-RU" dirty="0">
                <a:latin typeface="Times New Roman"/>
                <a:ea typeface="Calibri"/>
                <a:cs typeface="Times New Roman"/>
              </a:rPr>
              <a:t>всего</a:t>
            </a:r>
            <a:endParaRPr lang="ru-RU" dirty="0"/>
          </a:p>
        </p:txBody>
      </p:sp>
      <p:sp>
        <p:nvSpPr>
          <p:cNvPr id="2" name="Объект 1"/>
          <p:cNvSpPr>
            <a:spLocks noGrp="1"/>
          </p:cNvSpPr>
          <p:nvPr>
            <p:ph sz="quarter" idx="13"/>
          </p:nvPr>
        </p:nvSpPr>
        <p:spPr/>
        <p:txBody>
          <a:bodyPr>
            <a:normAutofit fontScale="92500" lnSpcReduction="20000"/>
          </a:bodyPr>
          <a:lstStyle/>
          <a:p>
            <a:pPr indent="449580" algn="just">
              <a:lnSpc>
                <a:spcPct val="150000"/>
              </a:lnSpc>
              <a:spcAft>
                <a:spcPts val="0"/>
              </a:spcAft>
            </a:pPr>
            <a:r>
              <a:rPr lang="ru-RU" i="1" dirty="0" smtClean="0">
                <a:latin typeface="Times New Roman"/>
                <a:ea typeface="Calibri"/>
                <a:cs typeface="Times New Roman"/>
              </a:rPr>
              <a:t>«</a:t>
            </a:r>
            <a:r>
              <a:rPr lang="ru-RU" i="1" dirty="0" err="1" smtClean="0">
                <a:latin typeface="Times New Roman"/>
                <a:ea typeface="Calibri"/>
                <a:cs typeface="Times New Roman"/>
              </a:rPr>
              <a:t>Ажылынга</a:t>
            </a:r>
            <a:r>
              <a:rPr lang="ru-RU" i="1" dirty="0" smtClean="0">
                <a:latin typeface="Times New Roman"/>
                <a:ea typeface="Calibri"/>
                <a:cs typeface="Times New Roman"/>
              </a:rPr>
              <a:t> </a:t>
            </a:r>
            <a:r>
              <a:rPr lang="ru-RU" i="1" dirty="0" err="1" smtClean="0">
                <a:latin typeface="Times New Roman"/>
                <a:ea typeface="Calibri"/>
                <a:cs typeface="Times New Roman"/>
              </a:rPr>
              <a:t>кызымак</a:t>
            </a:r>
            <a:r>
              <a:rPr lang="ru-RU" i="1" dirty="0" smtClean="0">
                <a:latin typeface="Times New Roman"/>
                <a:ea typeface="Calibri"/>
                <a:cs typeface="Times New Roman"/>
              </a:rPr>
              <a:t> </a:t>
            </a:r>
            <a:r>
              <a:rPr lang="ru-RU" i="1" dirty="0">
                <a:latin typeface="Times New Roman"/>
                <a:ea typeface="Calibri"/>
                <a:cs typeface="Times New Roman"/>
              </a:rPr>
              <a:t>– </a:t>
            </a:r>
            <a:r>
              <a:rPr lang="ru-RU" i="1" dirty="0" err="1" smtClean="0">
                <a:latin typeface="Times New Roman"/>
                <a:ea typeface="Calibri"/>
                <a:cs typeface="Times New Roman"/>
              </a:rPr>
              <a:t>амыдыралга</a:t>
            </a:r>
            <a:r>
              <a:rPr lang="ru-RU" i="1" dirty="0" smtClean="0">
                <a:latin typeface="Times New Roman"/>
                <a:ea typeface="Calibri"/>
                <a:cs typeface="Times New Roman"/>
              </a:rPr>
              <a:t> </a:t>
            </a:r>
            <a:r>
              <a:rPr lang="ru-RU" i="1" dirty="0" err="1" smtClean="0">
                <a:latin typeface="Times New Roman"/>
                <a:ea typeface="Calibri"/>
                <a:cs typeface="Times New Roman"/>
              </a:rPr>
              <a:t>ынак</a:t>
            </a:r>
            <a:r>
              <a:rPr lang="ru-RU" i="1" dirty="0">
                <a:latin typeface="Times New Roman"/>
                <a:ea typeface="Calibri"/>
                <a:cs typeface="Times New Roman"/>
              </a:rPr>
              <a:t>» - «</a:t>
            </a:r>
            <a:r>
              <a:rPr lang="ru-RU" dirty="0">
                <a:latin typeface="Times New Roman"/>
                <a:ea typeface="Calibri"/>
                <a:cs typeface="Times New Roman"/>
              </a:rPr>
              <a:t>Кто любит </a:t>
            </a:r>
            <a:r>
              <a:rPr lang="ru-RU" dirty="0" smtClean="0">
                <a:latin typeface="Times New Roman"/>
                <a:ea typeface="Calibri"/>
                <a:cs typeface="Times New Roman"/>
              </a:rPr>
              <a:t>труд</a:t>
            </a:r>
            <a:r>
              <a:rPr lang="ru-RU" dirty="0">
                <a:latin typeface="Times New Roman"/>
                <a:ea typeface="Calibri"/>
                <a:cs typeface="Times New Roman"/>
              </a:rPr>
              <a:t>, тот любит </a:t>
            </a:r>
            <a:r>
              <a:rPr lang="ru-RU" dirty="0" smtClean="0">
                <a:latin typeface="Times New Roman"/>
                <a:ea typeface="Calibri"/>
                <a:cs typeface="Times New Roman"/>
              </a:rPr>
              <a:t>жизнь</a:t>
            </a:r>
            <a:r>
              <a:rPr lang="ru-RU" dirty="0">
                <a:latin typeface="Times New Roman"/>
                <a:ea typeface="Calibri"/>
                <a:cs typeface="Times New Roman"/>
              </a:rPr>
              <a:t>». Так </a:t>
            </a:r>
            <a:r>
              <a:rPr lang="ru-RU" dirty="0" smtClean="0">
                <a:latin typeface="Times New Roman"/>
                <a:ea typeface="Calibri"/>
                <a:cs typeface="Times New Roman"/>
              </a:rPr>
              <a:t>говорят </a:t>
            </a:r>
            <a:r>
              <a:rPr lang="ru-RU" dirty="0">
                <a:latin typeface="Times New Roman"/>
                <a:ea typeface="Calibri"/>
                <a:cs typeface="Times New Roman"/>
              </a:rPr>
              <a:t>в </a:t>
            </a:r>
            <a:r>
              <a:rPr lang="ru-RU" dirty="0" smtClean="0">
                <a:latin typeface="Times New Roman"/>
                <a:ea typeface="Calibri"/>
                <a:cs typeface="Times New Roman"/>
              </a:rPr>
              <a:t>народе</a:t>
            </a:r>
            <a:r>
              <a:rPr lang="ru-RU" dirty="0">
                <a:latin typeface="Times New Roman"/>
                <a:ea typeface="Calibri"/>
                <a:cs typeface="Times New Roman"/>
              </a:rPr>
              <a:t>.  </a:t>
            </a:r>
            <a:endParaRPr lang="ru-RU" dirty="0" smtClean="0">
              <a:latin typeface="Times New Roman"/>
              <a:ea typeface="Calibri"/>
              <a:cs typeface="Times New Roman"/>
            </a:endParaRPr>
          </a:p>
          <a:p>
            <a:pPr indent="449580" algn="just">
              <a:lnSpc>
                <a:spcPct val="150000"/>
              </a:lnSpc>
              <a:spcAft>
                <a:spcPts val="0"/>
              </a:spcAft>
            </a:pPr>
            <a:r>
              <a:rPr lang="ru-RU" dirty="0" smtClean="0">
                <a:latin typeface="Times New Roman"/>
                <a:ea typeface="Calibri"/>
                <a:cs typeface="Times New Roman"/>
              </a:rPr>
              <a:t>Уклад </a:t>
            </a:r>
            <a:r>
              <a:rPr lang="ru-RU" dirty="0" err="1" smtClean="0">
                <a:latin typeface="Times New Roman"/>
                <a:ea typeface="Calibri"/>
                <a:cs typeface="Times New Roman"/>
              </a:rPr>
              <a:t>внутрисемейн</a:t>
            </a:r>
            <a:r>
              <a:rPr lang="ru-RU" dirty="0" err="1" smtClean="0">
                <a:solidFill>
                  <a:srgbClr val="95B3D7"/>
                </a:solidFill>
                <a:latin typeface="Mongolian Baiti"/>
                <a:ea typeface="Calibri"/>
                <a:cs typeface="Times New Roman"/>
              </a:rPr>
              <a:t>ᡃ</a:t>
            </a:r>
            <a:r>
              <a:rPr lang="ru-RU" dirty="0" err="1" smtClean="0">
                <a:latin typeface="Times New Roman"/>
                <a:ea typeface="Calibri"/>
                <a:cs typeface="Times New Roman"/>
              </a:rPr>
              <a:t>ой</a:t>
            </a:r>
            <a:r>
              <a:rPr lang="ru-RU" dirty="0" smtClean="0">
                <a:latin typeface="Times New Roman"/>
                <a:ea typeface="Calibri"/>
                <a:cs typeface="Times New Roman"/>
              </a:rPr>
              <a:t> жизни приучает ребенка </a:t>
            </a:r>
            <a:r>
              <a:rPr lang="ru-RU" dirty="0">
                <a:latin typeface="Times New Roman"/>
                <a:ea typeface="Calibri"/>
                <a:cs typeface="Times New Roman"/>
              </a:rPr>
              <a:t>к </a:t>
            </a:r>
            <a:r>
              <a:rPr lang="ru-RU" dirty="0" smtClean="0">
                <a:latin typeface="Times New Roman"/>
                <a:ea typeface="Calibri"/>
                <a:cs typeface="Times New Roman"/>
              </a:rPr>
              <a:t>осознанию труда </a:t>
            </a:r>
            <a:r>
              <a:rPr lang="ru-RU" dirty="0">
                <a:latin typeface="Times New Roman"/>
                <a:ea typeface="Calibri"/>
                <a:cs typeface="Times New Roman"/>
              </a:rPr>
              <a:t>как самого долга человека и </a:t>
            </a:r>
            <a:r>
              <a:rPr lang="ru-RU" dirty="0" smtClean="0">
                <a:latin typeface="Times New Roman"/>
                <a:ea typeface="Calibri"/>
                <a:cs typeface="Times New Roman"/>
              </a:rPr>
              <a:t>источника удовлетворения </a:t>
            </a:r>
            <a:r>
              <a:rPr lang="ru-RU" dirty="0">
                <a:latin typeface="Times New Roman"/>
                <a:ea typeface="Calibri"/>
                <a:cs typeface="Times New Roman"/>
              </a:rPr>
              <a:t>его физиологических, </a:t>
            </a:r>
            <a:r>
              <a:rPr lang="ru-RU" dirty="0" smtClean="0">
                <a:latin typeface="Times New Roman"/>
                <a:ea typeface="Calibri"/>
                <a:cs typeface="Times New Roman"/>
              </a:rPr>
              <a:t>материальных </a:t>
            </a:r>
            <a:r>
              <a:rPr lang="ru-RU" dirty="0">
                <a:latin typeface="Times New Roman"/>
                <a:ea typeface="Calibri"/>
                <a:cs typeface="Times New Roman"/>
              </a:rPr>
              <a:t>и </a:t>
            </a:r>
            <a:r>
              <a:rPr lang="ru-RU" dirty="0" smtClean="0">
                <a:latin typeface="Times New Roman"/>
                <a:ea typeface="Calibri"/>
                <a:cs typeface="Times New Roman"/>
              </a:rPr>
              <a:t>духовных потребностей</a:t>
            </a:r>
            <a:r>
              <a:rPr lang="ru-RU" dirty="0">
                <a:latin typeface="Times New Roman"/>
                <a:ea typeface="Calibri"/>
                <a:cs typeface="Times New Roman"/>
              </a:rPr>
              <a:t>: </a:t>
            </a:r>
            <a:r>
              <a:rPr lang="ru-RU" i="1" dirty="0">
                <a:latin typeface="Times New Roman"/>
                <a:ea typeface="Calibri"/>
                <a:cs typeface="Times New Roman"/>
              </a:rPr>
              <a:t>«</a:t>
            </a:r>
            <a:r>
              <a:rPr lang="ru-RU" i="1" dirty="0" err="1">
                <a:latin typeface="Times New Roman"/>
                <a:ea typeface="Calibri"/>
                <a:cs typeface="Times New Roman"/>
              </a:rPr>
              <a:t>Сагышты</a:t>
            </a:r>
            <a:r>
              <a:rPr lang="ru-RU" i="1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i="1" dirty="0" err="1">
                <a:latin typeface="Times New Roman"/>
                <a:ea typeface="Calibri"/>
                <a:cs typeface="Times New Roman"/>
              </a:rPr>
              <a:t>ыр</a:t>
            </a:r>
            <a:r>
              <a:rPr lang="ru-RU" i="1" dirty="0" err="1">
                <a:solidFill>
                  <a:srgbClr val="95B3D7"/>
                </a:solidFill>
                <a:latin typeface="Mongolian Baiti"/>
                <a:ea typeface="Calibri"/>
                <a:cs typeface="Times New Roman"/>
              </a:rPr>
              <a:t>ᡃ</a:t>
            </a:r>
            <a:r>
              <a:rPr lang="ru-RU" i="1" dirty="0" err="1">
                <a:latin typeface="Times New Roman"/>
                <a:ea typeface="Calibri"/>
                <a:cs typeface="Times New Roman"/>
              </a:rPr>
              <a:t>ы-биле</a:t>
            </a:r>
            <a:r>
              <a:rPr lang="ru-RU" i="1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i="1" dirty="0" err="1">
                <a:latin typeface="Times New Roman"/>
                <a:ea typeface="Calibri"/>
                <a:cs typeface="Times New Roman"/>
              </a:rPr>
              <a:t>ажыдар</a:t>
            </a:r>
            <a:r>
              <a:rPr lang="ru-RU" i="1" dirty="0">
                <a:solidFill>
                  <a:srgbClr val="95B3D7"/>
                </a:solidFill>
                <a:latin typeface="Mongolian Baiti"/>
                <a:ea typeface="Calibri"/>
                <a:cs typeface="Times New Roman"/>
              </a:rPr>
              <a:t>ᡃ</a:t>
            </a:r>
            <a:r>
              <a:rPr lang="ru-RU" i="1" dirty="0">
                <a:latin typeface="Times New Roman"/>
                <a:ea typeface="Calibri"/>
                <a:cs typeface="Times New Roman"/>
              </a:rPr>
              <a:t>. </a:t>
            </a:r>
            <a:r>
              <a:rPr lang="ru-RU" i="1" dirty="0" err="1" smtClean="0">
                <a:latin typeface="Times New Roman"/>
                <a:ea typeface="Calibri"/>
                <a:cs typeface="Times New Roman"/>
              </a:rPr>
              <a:t>Чаяанны</a:t>
            </a:r>
            <a:r>
              <a:rPr lang="ru-RU" i="1" dirty="0" smtClean="0">
                <a:latin typeface="Times New Roman"/>
                <a:ea typeface="Calibri"/>
                <a:cs typeface="Times New Roman"/>
              </a:rPr>
              <a:t> </a:t>
            </a:r>
            <a:r>
              <a:rPr lang="ru-RU" i="1" dirty="0" err="1">
                <a:latin typeface="Times New Roman"/>
                <a:ea typeface="Calibri"/>
                <a:cs typeface="Times New Roman"/>
              </a:rPr>
              <a:t>ажыл</a:t>
            </a:r>
            <a:r>
              <a:rPr lang="ru-RU" i="1" dirty="0">
                <a:latin typeface="Times New Roman"/>
                <a:ea typeface="Calibri"/>
                <a:cs typeface="Times New Roman"/>
              </a:rPr>
              <a:t>-биле </a:t>
            </a:r>
            <a:r>
              <a:rPr lang="ru-RU" i="1" dirty="0" err="1" smtClean="0">
                <a:latin typeface="Times New Roman"/>
                <a:ea typeface="Calibri"/>
                <a:cs typeface="Times New Roman"/>
              </a:rPr>
              <a:t>ажыдар</a:t>
            </a:r>
            <a:r>
              <a:rPr lang="ru-RU" i="1" dirty="0" smtClean="0">
                <a:latin typeface="Times New Roman"/>
                <a:ea typeface="Calibri"/>
                <a:cs typeface="Times New Roman"/>
              </a:rPr>
              <a:t>» </a:t>
            </a:r>
            <a:r>
              <a:rPr lang="ru-RU" i="1" dirty="0">
                <a:latin typeface="Times New Roman"/>
                <a:ea typeface="Calibri"/>
                <a:cs typeface="Times New Roman"/>
              </a:rPr>
              <a:t>- </a:t>
            </a:r>
            <a:r>
              <a:rPr lang="ru-RU" dirty="0">
                <a:latin typeface="Times New Roman"/>
                <a:ea typeface="Calibri"/>
                <a:cs typeface="Times New Roman"/>
              </a:rPr>
              <a:t>Душа </a:t>
            </a:r>
            <a:r>
              <a:rPr lang="ru-RU" dirty="0" smtClean="0">
                <a:latin typeface="Times New Roman"/>
                <a:ea typeface="Calibri"/>
                <a:cs typeface="Times New Roman"/>
              </a:rPr>
              <a:t>раскрывается </a:t>
            </a:r>
            <a:r>
              <a:rPr lang="ru-RU" dirty="0">
                <a:latin typeface="Times New Roman"/>
                <a:ea typeface="Calibri"/>
                <a:cs typeface="Times New Roman"/>
              </a:rPr>
              <a:t>в </a:t>
            </a:r>
            <a:r>
              <a:rPr lang="ru-RU" dirty="0" smtClean="0">
                <a:latin typeface="Times New Roman"/>
                <a:ea typeface="Calibri"/>
                <a:cs typeface="Times New Roman"/>
              </a:rPr>
              <a:t>песне</a:t>
            </a:r>
            <a:r>
              <a:rPr lang="ru-RU" dirty="0">
                <a:latin typeface="Times New Roman"/>
                <a:ea typeface="Calibri"/>
                <a:cs typeface="Times New Roman"/>
              </a:rPr>
              <a:t>. </a:t>
            </a:r>
            <a:r>
              <a:rPr lang="ru-RU" dirty="0" smtClean="0">
                <a:latin typeface="Times New Roman"/>
                <a:ea typeface="Calibri"/>
                <a:cs typeface="Times New Roman"/>
              </a:rPr>
              <a:t>Способности </a:t>
            </a:r>
            <a:r>
              <a:rPr lang="ru-RU" dirty="0">
                <a:latin typeface="Times New Roman"/>
                <a:ea typeface="Calibri"/>
                <a:cs typeface="Times New Roman"/>
              </a:rPr>
              <a:t>– в </a:t>
            </a:r>
            <a:r>
              <a:rPr lang="ru-RU" dirty="0" smtClean="0">
                <a:latin typeface="Times New Roman"/>
                <a:ea typeface="Calibri"/>
                <a:cs typeface="Times New Roman"/>
              </a:rPr>
              <a:t>труде</a:t>
            </a:r>
            <a:r>
              <a:rPr lang="ru-RU" i="1" dirty="0" smtClean="0">
                <a:latin typeface="Times New Roman"/>
                <a:ea typeface="Calibri"/>
                <a:cs typeface="Times New Roman"/>
              </a:rPr>
              <a:t>».</a:t>
            </a:r>
            <a:endParaRPr lang="ru-RU" sz="1800" dirty="0">
              <a:latin typeface="Calibri"/>
              <a:ea typeface="Calibri"/>
              <a:cs typeface="Times New Roman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034312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793289" y="4725144"/>
            <a:ext cx="6512511" cy="1656184"/>
          </a:xfrm>
        </p:spPr>
        <p:txBody>
          <a:bodyPr/>
          <a:lstStyle/>
          <a:p>
            <a:pPr marL="0" indent="0">
              <a:buNone/>
            </a:pPr>
            <a:r>
              <a:rPr lang="ru-RU" dirty="0" smtClean="0"/>
              <a:t>Здоровье  </a:t>
            </a:r>
            <a:r>
              <a:rPr lang="ru-RU" dirty="0" smtClean="0">
                <a:latin typeface="Times New Roman"/>
                <a:ea typeface="Calibri"/>
              </a:rPr>
              <a:t>– </a:t>
            </a:r>
            <a:r>
              <a:rPr lang="ru-RU" dirty="0" smtClean="0">
                <a:latin typeface="Times New Roman"/>
                <a:ea typeface="Calibri"/>
              </a:rPr>
              <a:t>семейная ценность </a:t>
            </a:r>
            <a:endParaRPr lang="ru-RU" dirty="0"/>
          </a:p>
        </p:txBody>
      </p:sp>
      <p:sp>
        <p:nvSpPr>
          <p:cNvPr id="2" name="Объект 1"/>
          <p:cNvSpPr>
            <a:spLocks noGrp="1"/>
          </p:cNvSpPr>
          <p:nvPr>
            <p:ph sz="quarter" idx="13"/>
          </p:nvPr>
        </p:nvSpPr>
        <p:spPr>
          <a:xfrm>
            <a:off x="611560" y="332657"/>
            <a:ext cx="8280920" cy="4248472"/>
          </a:xfrm>
        </p:spPr>
        <p:txBody>
          <a:bodyPr>
            <a:normAutofit fontScale="92500"/>
          </a:bodyPr>
          <a:lstStyle/>
          <a:p>
            <a:r>
              <a:rPr lang="ru-RU" dirty="0" smtClean="0">
                <a:latin typeface="Times New Roman"/>
                <a:ea typeface="Calibri"/>
              </a:rPr>
              <a:t>Трудиться </a:t>
            </a:r>
            <a:r>
              <a:rPr lang="ru-RU" dirty="0">
                <a:latin typeface="Times New Roman"/>
                <a:ea typeface="Calibri"/>
              </a:rPr>
              <a:t>во благо своей семьи может </a:t>
            </a:r>
            <a:r>
              <a:rPr lang="ru-RU" dirty="0" smtClean="0">
                <a:latin typeface="Times New Roman"/>
                <a:ea typeface="Calibri"/>
              </a:rPr>
              <a:t>здоровый </a:t>
            </a:r>
            <a:r>
              <a:rPr lang="ru-RU" dirty="0">
                <a:latin typeface="Times New Roman"/>
                <a:ea typeface="Calibri"/>
              </a:rPr>
              <a:t>духом и телом человек. </a:t>
            </a:r>
            <a:r>
              <a:rPr lang="ru-RU" i="1" dirty="0">
                <a:latin typeface="Times New Roman"/>
                <a:ea typeface="Calibri"/>
              </a:rPr>
              <a:t>«Бак </a:t>
            </a:r>
            <a:r>
              <a:rPr lang="ru-RU" i="1" dirty="0" err="1">
                <a:latin typeface="Times New Roman"/>
                <a:ea typeface="Calibri"/>
              </a:rPr>
              <a:t>сагыш</a:t>
            </a:r>
            <a:r>
              <a:rPr lang="ru-RU" i="1" dirty="0">
                <a:latin typeface="Times New Roman"/>
                <a:ea typeface="Calibri"/>
              </a:rPr>
              <a:t> башка </a:t>
            </a:r>
            <a:r>
              <a:rPr lang="ru-RU" i="1" dirty="0" err="1" smtClean="0">
                <a:latin typeface="Times New Roman"/>
                <a:ea typeface="Calibri"/>
              </a:rPr>
              <a:t>халдаар</a:t>
            </a:r>
            <a:r>
              <a:rPr lang="ru-RU" i="1" dirty="0" smtClean="0">
                <a:latin typeface="Times New Roman"/>
                <a:ea typeface="Calibri"/>
              </a:rPr>
              <a:t>» </a:t>
            </a:r>
            <a:r>
              <a:rPr lang="ru-RU" i="1" dirty="0">
                <a:latin typeface="Times New Roman"/>
                <a:ea typeface="Calibri"/>
              </a:rPr>
              <a:t>- </a:t>
            </a:r>
            <a:r>
              <a:rPr lang="ru-RU" dirty="0">
                <a:latin typeface="Times New Roman"/>
                <a:ea typeface="Calibri"/>
              </a:rPr>
              <a:t>«Плохая мысль самому </a:t>
            </a:r>
            <a:r>
              <a:rPr lang="ru-RU" dirty="0" smtClean="0">
                <a:latin typeface="Times New Roman"/>
                <a:ea typeface="Calibri"/>
              </a:rPr>
              <a:t>повредит</a:t>
            </a:r>
            <a:r>
              <a:rPr lang="ru-RU" dirty="0">
                <a:latin typeface="Times New Roman"/>
                <a:ea typeface="Calibri"/>
              </a:rPr>
              <a:t>» - этому </a:t>
            </a:r>
            <a:r>
              <a:rPr lang="ru-RU" dirty="0" smtClean="0">
                <a:latin typeface="Times New Roman"/>
                <a:ea typeface="Calibri"/>
              </a:rPr>
              <a:t>подтверждение</a:t>
            </a:r>
            <a:r>
              <a:rPr lang="ru-RU" dirty="0">
                <a:latin typeface="Times New Roman"/>
                <a:ea typeface="Calibri"/>
              </a:rPr>
              <a:t>. </a:t>
            </a:r>
            <a:r>
              <a:rPr lang="ru-RU" dirty="0" smtClean="0">
                <a:latin typeface="Times New Roman"/>
                <a:ea typeface="Calibri"/>
              </a:rPr>
              <a:t>Необходимо </a:t>
            </a:r>
            <a:r>
              <a:rPr lang="ru-RU" dirty="0">
                <a:latin typeface="Times New Roman"/>
                <a:ea typeface="Calibri"/>
              </a:rPr>
              <a:t>жить благими </a:t>
            </a:r>
            <a:r>
              <a:rPr lang="ru-RU" dirty="0" smtClean="0">
                <a:latin typeface="Times New Roman"/>
                <a:ea typeface="Calibri"/>
              </a:rPr>
              <a:t>намерениями </a:t>
            </a:r>
            <a:r>
              <a:rPr lang="ru-RU" dirty="0">
                <a:latin typeface="Times New Roman"/>
                <a:ea typeface="Calibri"/>
              </a:rPr>
              <a:t>– вести </a:t>
            </a:r>
            <a:r>
              <a:rPr lang="ru-RU" dirty="0" smtClean="0">
                <a:latin typeface="Times New Roman"/>
                <a:ea typeface="Calibri"/>
              </a:rPr>
              <a:t>здоровый образ жизни 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наши предки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уделяли особое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внимание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физическому и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нравственному совершенствованию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детей с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раннего возраста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поощряли играть  на 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свежем воздухе, купаться в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горных реках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ходить босиком по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родной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земле, лазать по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деревьям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горам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скакать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верхом на необъезженных скакунах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всё это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формировало здоровый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дух человека.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Предостережение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 человеческих «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недугов»: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Баък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келзе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туттунма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Эки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келзе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салдынма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- «За плохое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 держись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Хорошее не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отпускай»</a:t>
            </a:r>
          </a:p>
        </p:txBody>
      </p:sp>
    </p:spTree>
    <p:extLst>
      <p:ext uri="{BB962C8B-B14F-4D97-AF65-F5344CB8AC3E}">
        <p14:creationId xmlns:p14="http://schemas.microsoft.com/office/powerpoint/2010/main" val="41124416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827585" y="4725144"/>
            <a:ext cx="7478216" cy="1368152"/>
          </a:xfrm>
        </p:spPr>
        <p:txBody>
          <a:bodyPr>
            <a:normAutofit fontScale="90000"/>
          </a:bodyPr>
          <a:lstStyle/>
          <a:p>
            <a:pPr marL="0" indent="0">
              <a:buNone/>
            </a:pPr>
            <a:r>
              <a:rPr lang="ru-RU" dirty="0" smtClean="0">
                <a:latin typeface="Times New Roman"/>
                <a:ea typeface="Calibri"/>
              </a:rPr>
              <a:t>Культура </a:t>
            </a:r>
            <a:r>
              <a:rPr lang="ru-RU" dirty="0">
                <a:latin typeface="Times New Roman"/>
                <a:ea typeface="Calibri"/>
              </a:rPr>
              <a:t>(</a:t>
            </a:r>
            <a:r>
              <a:rPr lang="ru-RU" dirty="0" smtClean="0">
                <a:latin typeface="Times New Roman"/>
                <a:ea typeface="Calibri"/>
              </a:rPr>
              <a:t>традиционная</a:t>
            </a:r>
            <a:r>
              <a:rPr lang="ru-RU" dirty="0">
                <a:latin typeface="Times New Roman"/>
                <a:ea typeface="Calibri"/>
              </a:rPr>
              <a:t>) как </a:t>
            </a:r>
            <a:r>
              <a:rPr lang="ru-RU" dirty="0" smtClean="0">
                <a:latin typeface="Times New Roman"/>
                <a:ea typeface="Calibri"/>
              </a:rPr>
              <a:t>ценность</a:t>
            </a:r>
            <a:endParaRPr lang="ru-RU" dirty="0"/>
          </a:p>
        </p:txBody>
      </p:sp>
      <p:sp>
        <p:nvSpPr>
          <p:cNvPr id="2" name="Объект 1"/>
          <p:cNvSpPr>
            <a:spLocks noGrp="1"/>
          </p:cNvSpPr>
          <p:nvPr>
            <p:ph sz="quarter" idx="13"/>
          </p:nvPr>
        </p:nvSpPr>
        <p:spPr>
          <a:xfrm>
            <a:off x="251520" y="404664"/>
            <a:ext cx="8568951" cy="4176464"/>
          </a:xfrm>
        </p:spPr>
        <p:txBody>
          <a:bodyPr>
            <a:normAutofit fontScale="92500"/>
          </a:bodyPr>
          <a:lstStyle/>
          <a:p>
            <a:pPr indent="449580" algn="just">
              <a:lnSpc>
                <a:spcPct val="150000"/>
              </a:lnSpc>
              <a:spcAft>
                <a:spcPts val="0"/>
              </a:spcAft>
            </a:pPr>
            <a:r>
              <a:rPr lang="ru-RU" dirty="0">
                <a:latin typeface="Times New Roman"/>
                <a:ea typeface="Calibri"/>
                <a:cs typeface="Times New Roman"/>
              </a:rPr>
              <a:t>Кто </a:t>
            </a:r>
            <a:r>
              <a:rPr lang="ru-RU" dirty="0" smtClean="0">
                <a:latin typeface="Times New Roman"/>
                <a:ea typeface="Calibri"/>
                <a:cs typeface="Times New Roman"/>
              </a:rPr>
              <a:t>не знает </a:t>
            </a:r>
            <a:r>
              <a:rPr lang="ru-RU" dirty="0">
                <a:latin typeface="Times New Roman"/>
                <a:ea typeface="Calibri"/>
                <a:cs typeface="Times New Roman"/>
              </a:rPr>
              <a:t>свою </a:t>
            </a:r>
            <a:r>
              <a:rPr lang="ru-RU" dirty="0" smtClean="0">
                <a:latin typeface="Times New Roman"/>
                <a:ea typeface="Calibri"/>
                <a:cs typeface="Times New Roman"/>
              </a:rPr>
              <a:t>родную культуру</a:t>
            </a:r>
            <a:r>
              <a:rPr lang="ru-RU" dirty="0">
                <a:latin typeface="Times New Roman"/>
                <a:ea typeface="Calibri"/>
                <a:cs typeface="Times New Roman"/>
              </a:rPr>
              <a:t>, </a:t>
            </a:r>
            <a:r>
              <a:rPr lang="ru-RU" dirty="0" smtClean="0">
                <a:latin typeface="Times New Roman"/>
                <a:ea typeface="Calibri"/>
                <a:cs typeface="Times New Roman"/>
              </a:rPr>
              <a:t>ее этических норм и предписаний и запретов (</a:t>
            </a:r>
            <a:r>
              <a:rPr lang="ru-RU" dirty="0" err="1" smtClean="0">
                <a:latin typeface="Times New Roman"/>
                <a:ea typeface="Calibri"/>
                <a:cs typeface="Times New Roman"/>
              </a:rPr>
              <a:t>улусчу</a:t>
            </a:r>
            <a:r>
              <a:rPr lang="ru-RU" dirty="0" smtClean="0">
                <a:latin typeface="Times New Roman"/>
                <a:ea typeface="Calibri"/>
                <a:cs typeface="Times New Roman"/>
              </a:rPr>
              <a:t> </a:t>
            </a:r>
            <a:r>
              <a:rPr lang="ru-RU" dirty="0" err="1" smtClean="0">
                <a:latin typeface="Times New Roman"/>
                <a:ea typeface="Calibri"/>
                <a:cs typeface="Times New Roman"/>
              </a:rPr>
              <a:t>ужурлар</a:t>
            </a:r>
            <a:r>
              <a:rPr lang="ru-RU" dirty="0" smtClean="0">
                <a:latin typeface="Times New Roman"/>
                <a:ea typeface="Calibri"/>
                <a:cs typeface="Times New Roman"/>
              </a:rPr>
              <a:t>) в отношении к семье, роду, народу, тот на вырастет благонравным человеком, не примет </a:t>
            </a:r>
            <a:r>
              <a:rPr lang="ru-RU" dirty="0">
                <a:latin typeface="Times New Roman"/>
                <a:ea typeface="Calibri"/>
                <a:cs typeface="Times New Roman"/>
              </a:rPr>
              <a:t>и </a:t>
            </a:r>
            <a:r>
              <a:rPr lang="ru-RU" dirty="0" smtClean="0">
                <a:latin typeface="Times New Roman"/>
                <a:ea typeface="Calibri"/>
                <a:cs typeface="Times New Roman"/>
              </a:rPr>
              <a:t>не </a:t>
            </a:r>
            <a:r>
              <a:rPr lang="ru-RU" dirty="0">
                <a:latin typeface="Times New Roman"/>
                <a:ea typeface="Calibri"/>
                <a:cs typeface="Times New Roman"/>
              </a:rPr>
              <a:t>поймет </a:t>
            </a:r>
            <a:r>
              <a:rPr lang="ru-RU" dirty="0" smtClean="0">
                <a:latin typeface="Times New Roman"/>
                <a:ea typeface="Calibri"/>
                <a:cs typeface="Times New Roman"/>
              </a:rPr>
              <a:t>культуру других народов </a:t>
            </a:r>
            <a:r>
              <a:rPr lang="ru-RU" dirty="0">
                <a:latin typeface="Times New Roman"/>
                <a:ea typeface="Calibri"/>
                <a:cs typeface="Times New Roman"/>
              </a:rPr>
              <a:t>(</a:t>
            </a:r>
            <a:r>
              <a:rPr lang="ru-RU" dirty="0" smtClean="0">
                <a:latin typeface="Times New Roman"/>
                <a:ea typeface="Calibri"/>
                <a:cs typeface="Times New Roman"/>
              </a:rPr>
              <a:t>например, </a:t>
            </a:r>
            <a:r>
              <a:rPr lang="ru-RU" dirty="0">
                <a:latin typeface="Times New Roman"/>
                <a:ea typeface="Calibri"/>
                <a:cs typeface="Times New Roman"/>
              </a:rPr>
              <a:t>в </a:t>
            </a:r>
            <a:r>
              <a:rPr lang="ru-RU" dirty="0" smtClean="0">
                <a:latin typeface="Times New Roman"/>
                <a:ea typeface="Calibri"/>
                <a:cs typeface="Times New Roman"/>
              </a:rPr>
              <a:t>контексте деятельности национальных культурных центров </a:t>
            </a:r>
            <a:r>
              <a:rPr lang="ru-RU" dirty="0">
                <a:latin typeface="Times New Roman"/>
                <a:ea typeface="Calibri"/>
                <a:cs typeface="Times New Roman"/>
              </a:rPr>
              <a:t>– </a:t>
            </a:r>
            <a:r>
              <a:rPr lang="ru-RU" dirty="0" smtClean="0">
                <a:latin typeface="Times New Roman"/>
                <a:ea typeface="Calibri"/>
                <a:cs typeface="Times New Roman"/>
              </a:rPr>
              <a:t>тувинской </a:t>
            </a:r>
            <a:r>
              <a:rPr lang="ru-RU" dirty="0">
                <a:latin typeface="Times New Roman"/>
                <a:ea typeface="Calibri"/>
                <a:cs typeface="Times New Roman"/>
              </a:rPr>
              <a:t>и </a:t>
            </a:r>
            <a:r>
              <a:rPr lang="ru-RU" dirty="0" smtClean="0">
                <a:latin typeface="Times New Roman"/>
                <a:ea typeface="Calibri"/>
                <a:cs typeface="Times New Roman"/>
              </a:rPr>
              <a:t>русской</a:t>
            </a:r>
            <a:r>
              <a:rPr lang="ru-RU" dirty="0">
                <a:latin typeface="Times New Roman"/>
                <a:ea typeface="Calibri"/>
                <a:cs typeface="Times New Roman"/>
              </a:rPr>
              <a:t>,  </a:t>
            </a:r>
            <a:r>
              <a:rPr lang="ru-RU" dirty="0" smtClean="0">
                <a:latin typeface="Times New Roman"/>
                <a:ea typeface="Calibri"/>
                <a:cs typeface="Times New Roman"/>
              </a:rPr>
              <a:t>краеведческих </a:t>
            </a:r>
            <a:r>
              <a:rPr lang="ru-RU" dirty="0">
                <a:latin typeface="Times New Roman"/>
                <a:ea typeface="Calibri"/>
                <a:cs typeface="Times New Roman"/>
              </a:rPr>
              <a:t>клубов, детских и </a:t>
            </a:r>
            <a:r>
              <a:rPr lang="ru-RU" dirty="0" smtClean="0">
                <a:latin typeface="Times New Roman"/>
                <a:ea typeface="Calibri"/>
                <a:cs typeface="Times New Roman"/>
              </a:rPr>
              <a:t>молодёжных общественных объединений</a:t>
            </a:r>
            <a:r>
              <a:rPr lang="ru-RU" dirty="0">
                <a:latin typeface="Times New Roman"/>
                <a:ea typeface="Calibri"/>
                <a:cs typeface="Times New Roman"/>
              </a:rPr>
              <a:t>, </a:t>
            </a:r>
            <a:r>
              <a:rPr lang="ru-RU" dirty="0" smtClean="0">
                <a:latin typeface="Times New Roman"/>
                <a:ea typeface="Calibri"/>
                <a:cs typeface="Times New Roman"/>
              </a:rPr>
              <a:t>организаций историко-культурной</a:t>
            </a:r>
            <a:r>
              <a:rPr lang="ru-RU" dirty="0">
                <a:latin typeface="Times New Roman"/>
                <a:ea typeface="Calibri"/>
                <a:cs typeface="Times New Roman"/>
              </a:rPr>
              <a:t>, </a:t>
            </a:r>
            <a:r>
              <a:rPr lang="ru-RU" dirty="0" smtClean="0">
                <a:latin typeface="Times New Roman"/>
                <a:ea typeface="Calibri"/>
                <a:cs typeface="Times New Roman"/>
              </a:rPr>
              <a:t>этнографической </a:t>
            </a:r>
            <a:r>
              <a:rPr lang="ru-RU" dirty="0">
                <a:latin typeface="Times New Roman"/>
                <a:ea typeface="Calibri"/>
                <a:cs typeface="Times New Roman"/>
              </a:rPr>
              <a:t>и философской </a:t>
            </a:r>
            <a:r>
              <a:rPr lang="ru-RU" dirty="0" smtClean="0">
                <a:latin typeface="Times New Roman"/>
                <a:ea typeface="Calibri"/>
                <a:cs typeface="Times New Roman"/>
              </a:rPr>
              <a:t>направленности</a:t>
            </a:r>
            <a:r>
              <a:rPr lang="ru-RU" dirty="0">
                <a:latin typeface="Times New Roman"/>
                <a:ea typeface="Calibri"/>
                <a:cs typeface="Times New Roman"/>
              </a:rPr>
              <a:t>), </a:t>
            </a:r>
            <a:r>
              <a:rPr lang="ru-RU" dirty="0" smtClean="0">
                <a:latin typeface="Times New Roman"/>
                <a:ea typeface="Calibri"/>
                <a:cs typeface="Times New Roman"/>
              </a:rPr>
              <a:t>на создание поликультурной образовательной среды</a:t>
            </a:r>
            <a:r>
              <a:rPr lang="ru-RU" dirty="0">
                <a:latin typeface="Times New Roman"/>
                <a:ea typeface="Calibri"/>
                <a:cs typeface="Times New Roman"/>
              </a:rPr>
              <a:t>.</a:t>
            </a:r>
            <a:endParaRPr lang="ru-RU" sz="1800" dirty="0">
              <a:latin typeface="Calibri"/>
              <a:ea typeface="Calibri"/>
              <a:cs typeface="Times New Roman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92511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sz="quarter" idx="13"/>
          </p:nvPr>
        </p:nvSpPr>
        <p:spPr>
          <a:xfrm>
            <a:off x="251520" y="548680"/>
            <a:ext cx="8712967" cy="5577483"/>
          </a:xfrm>
        </p:spPr>
        <p:txBody>
          <a:bodyPr/>
          <a:lstStyle/>
          <a:p>
            <a:pPr marL="0" indent="0" algn="ctr">
              <a:buNone/>
            </a:pPr>
            <a:r>
              <a:rPr lang="ru-RU" b="1" dirty="0" smtClean="0">
                <a:latin typeface="Times New Roman"/>
                <a:ea typeface="Calibri"/>
              </a:rPr>
              <a:t>Природа </a:t>
            </a:r>
            <a:r>
              <a:rPr lang="ru-RU" b="1" dirty="0">
                <a:latin typeface="Times New Roman"/>
                <a:ea typeface="Calibri"/>
              </a:rPr>
              <a:t>как </a:t>
            </a:r>
            <a:r>
              <a:rPr lang="ru-RU" b="1" dirty="0" smtClean="0">
                <a:latin typeface="Times New Roman"/>
                <a:ea typeface="Calibri"/>
              </a:rPr>
              <a:t>семейная ценность </a:t>
            </a:r>
            <a:r>
              <a:rPr lang="ru-RU" b="1" dirty="0">
                <a:latin typeface="Times New Roman"/>
                <a:ea typeface="Calibri"/>
              </a:rPr>
              <a:t>и  </a:t>
            </a:r>
            <a:r>
              <a:rPr lang="ru-RU" b="1" dirty="0" smtClean="0">
                <a:latin typeface="Times New Roman"/>
                <a:ea typeface="Calibri"/>
              </a:rPr>
              <a:t>фактор формирования этнической картины мира</a:t>
            </a:r>
          </a:p>
          <a:p>
            <a:endParaRPr lang="ru-RU" b="1" i="1" dirty="0" smtClean="0">
              <a:latin typeface="Times New Roman"/>
              <a:ea typeface="Calibri"/>
            </a:endParaRPr>
          </a:p>
          <a:p>
            <a:pPr marL="0" indent="0">
              <a:buNone/>
            </a:pPr>
            <a:endParaRPr lang="ru-RU" i="1" dirty="0" smtClean="0">
              <a:latin typeface="Times New Roman"/>
              <a:ea typeface="Calibri"/>
            </a:endParaRPr>
          </a:p>
          <a:p>
            <a:pPr marL="0" indent="0">
              <a:buNone/>
            </a:pPr>
            <a:r>
              <a:rPr lang="ru-RU" i="1" dirty="0" smtClean="0">
                <a:latin typeface="Times New Roman"/>
                <a:ea typeface="Calibri"/>
              </a:rPr>
              <a:t>«</a:t>
            </a:r>
            <a:r>
              <a:rPr lang="ru-RU" i="1" dirty="0" err="1" smtClean="0">
                <a:latin typeface="Times New Roman"/>
                <a:ea typeface="Calibri"/>
              </a:rPr>
              <a:t>Чер</a:t>
            </a:r>
            <a:r>
              <a:rPr lang="ru-RU" i="1" dirty="0">
                <a:solidFill>
                  <a:srgbClr val="95B3D7"/>
                </a:solidFill>
                <a:latin typeface="Times New Roman"/>
                <a:ea typeface="Calibri"/>
              </a:rPr>
              <a:t> </a:t>
            </a:r>
            <a:r>
              <a:rPr lang="ru-RU" i="1" dirty="0" smtClean="0">
                <a:solidFill>
                  <a:srgbClr val="95B3D7"/>
                </a:solidFill>
                <a:latin typeface="Times New Roman"/>
                <a:ea typeface="Calibri"/>
              </a:rPr>
              <a:t>– </a:t>
            </a:r>
            <a:r>
              <a:rPr lang="ru-RU" i="1" dirty="0" smtClean="0">
                <a:latin typeface="Times New Roman"/>
                <a:ea typeface="Calibri"/>
              </a:rPr>
              <a:t> </a:t>
            </a:r>
            <a:r>
              <a:rPr lang="ru-RU" i="1" dirty="0" err="1" smtClean="0">
                <a:latin typeface="Times New Roman"/>
                <a:ea typeface="Calibri"/>
              </a:rPr>
              <a:t>Ием</a:t>
            </a:r>
            <a:r>
              <a:rPr lang="ru-RU" i="1" dirty="0" smtClean="0">
                <a:latin typeface="Times New Roman"/>
                <a:ea typeface="Calibri"/>
              </a:rPr>
              <a:t>, </a:t>
            </a:r>
            <a:r>
              <a:rPr lang="ru-RU" i="1" dirty="0" err="1" smtClean="0">
                <a:latin typeface="Times New Roman"/>
                <a:ea typeface="Calibri"/>
              </a:rPr>
              <a:t>Дээр</a:t>
            </a:r>
            <a:r>
              <a:rPr lang="ru-RU" i="1" dirty="0">
                <a:solidFill>
                  <a:srgbClr val="95B3D7"/>
                </a:solidFill>
                <a:latin typeface="Times New Roman"/>
                <a:ea typeface="Calibri"/>
              </a:rPr>
              <a:t> </a:t>
            </a:r>
            <a:r>
              <a:rPr lang="ru-RU" i="1" dirty="0" smtClean="0">
                <a:solidFill>
                  <a:schemeClr val="accent2"/>
                </a:solidFill>
                <a:latin typeface="Times New Roman"/>
                <a:ea typeface="Calibri"/>
              </a:rPr>
              <a:t>– Адам </a:t>
            </a:r>
            <a:r>
              <a:rPr lang="ru-RU" i="1" dirty="0" smtClean="0">
                <a:latin typeface="Times New Roman"/>
                <a:ea typeface="Calibri"/>
              </a:rPr>
              <a:t>» (</a:t>
            </a:r>
            <a:r>
              <a:rPr lang="ru-RU" dirty="0" smtClean="0">
                <a:latin typeface="Times New Roman"/>
                <a:ea typeface="Calibri"/>
              </a:rPr>
              <a:t>«Земля </a:t>
            </a:r>
            <a:r>
              <a:rPr lang="ru-RU" dirty="0">
                <a:latin typeface="Times New Roman"/>
                <a:ea typeface="Calibri"/>
              </a:rPr>
              <a:t>– Мать, </a:t>
            </a:r>
            <a:r>
              <a:rPr lang="ru-RU" dirty="0" smtClean="0">
                <a:latin typeface="Times New Roman"/>
                <a:ea typeface="Calibri"/>
              </a:rPr>
              <a:t>Небо </a:t>
            </a:r>
            <a:r>
              <a:rPr lang="ru-RU" dirty="0">
                <a:latin typeface="Times New Roman"/>
                <a:ea typeface="Calibri"/>
              </a:rPr>
              <a:t>– Отец</a:t>
            </a:r>
            <a:r>
              <a:rPr lang="ru-RU" dirty="0" smtClean="0">
                <a:latin typeface="Times New Roman"/>
                <a:ea typeface="Calibri"/>
              </a:rPr>
              <a:t>»). </a:t>
            </a:r>
            <a:r>
              <a:rPr lang="ru-RU" dirty="0">
                <a:latin typeface="Times New Roman"/>
                <a:ea typeface="Calibri"/>
              </a:rPr>
              <a:t>В </a:t>
            </a:r>
            <a:r>
              <a:rPr lang="ru-RU" dirty="0" smtClean="0">
                <a:latin typeface="Times New Roman"/>
                <a:ea typeface="Calibri"/>
              </a:rPr>
              <a:t>традиционной культуре тувинцев беспрекословно </a:t>
            </a:r>
            <a:r>
              <a:rPr lang="ru-RU" dirty="0">
                <a:latin typeface="Times New Roman"/>
                <a:ea typeface="Calibri"/>
              </a:rPr>
              <a:t>соблюдали </a:t>
            </a:r>
            <a:r>
              <a:rPr lang="ru-RU" dirty="0" smtClean="0">
                <a:latin typeface="Times New Roman"/>
                <a:ea typeface="Calibri"/>
              </a:rPr>
              <a:t>правила </a:t>
            </a:r>
            <a:r>
              <a:rPr lang="ru-RU" dirty="0">
                <a:latin typeface="Times New Roman"/>
                <a:ea typeface="Calibri"/>
              </a:rPr>
              <a:t>и </a:t>
            </a:r>
            <a:r>
              <a:rPr lang="ru-RU" dirty="0" smtClean="0">
                <a:latin typeface="Times New Roman"/>
                <a:ea typeface="Calibri"/>
              </a:rPr>
              <a:t>нормы поведения </a:t>
            </a:r>
            <a:r>
              <a:rPr lang="ru-RU" dirty="0">
                <a:latin typeface="Times New Roman"/>
                <a:ea typeface="Calibri"/>
              </a:rPr>
              <a:t>по </a:t>
            </a:r>
            <a:r>
              <a:rPr lang="ru-RU" dirty="0" smtClean="0">
                <a:latin typeface="Times New Roman"/>
                <a:ea typeface="Calibri"/>
              </a:rPr>
              <a:t>отношению </a:t>
            </a:r>
            <a:r>
              <a:rPr lang="ru-RU" dirty="0">
                <a:latin typeface="Times New Roman"/>
                <a:ea typeface="Calibri"/>
              </a:rPr>
              <a:t>к </a:t>
            </a:r>
            <a:r>
              <a:rPr lang="ru-RU" dirty="0" smtClean="0">
                <a:latin typeface="Times New Roman"/>
                <a:ea typeface="Calibri"/>
              </a:rPr>
              <a:t>родной земле</a:t>
            </a:r>
            <a:r>
              <a:rPr lang="ru-RU" dirty="0">
                <a:latin typeface="Times New Roman"/>
                <a:ea typeface="Calibri"/>
              </a:rPr>
              <a:t>, </a:t>
            </a:r>
            <a:r>
              <a:rPr lang="ru-RU" dirty="0" smtClean="0">
                <a:latin typeface="Times New Roman"/>
                <a:ea typeface="Calibri"/>
              </a:rPr>
              <a:t>священным родовым </a:t>
            </a:r>
            <a:r>
              <a:rPr lang="ru-RU" dirty="0">
                <a:latin typeface="Times New Roman"/>
                <a:ea typeface="Calibri"/>
              </a:rPr>
              <a:t>местам: </a:t>
            </a:r>
            <a:r>
              <a:rPr lang="ru-RU" dirty="0" smtClean="0">
                <a:latin typeface="Times New Roman"/>
                <a:ea typeface="Calibri"/>
              </a:rPr>
              <a:t>источникам-</a:t>
            </a:r>
            <a:r>
              <a:rPr lang="ru-RU" dirty="0" err="1" smtClean="0">
                <a:latin typeface="Times New Roman"/>
                <a:ea typeface="Calibri"/>
              </a:rPr>
              <a:t>аржаанам</a:t>
            </a:r>
            <a:r>
              <a:rPr lang="ru-RU" dirty="0">
                <a:latin typeface="Times New Roman"/>
                <a:ea typeface="Calibri"/>
              </a:rPr>
              <a:t>, </a:t>
            </a:r>
            <a:r>
              <a:rPr lang="ru-RU" dirty="0" err="1">
                <a:latin typeface="Times New Roman"/>
                <a:ea typeface="Calibri"/>
              </a:rPr>
              <a:t>оваа</a:t>
            </a:r>
            <a:r>
              <a:rPr lang="ru-RU" dirty="0">
                <a:latin typeface="Times New Roman"/>
                <a:ea typeface="Calibri"/>
              </a:rPr>
              <a:t>, девяти </a:t>
            </a:r>
            <a:r>
              <a:rPr lang="ru-RU" dirty="0" smtClean="0">
                <a:latin typeface="Times New Roman"/>
                <a:ea typeface="Calibri"/>
              </a:rPr>
              <a:t>священным горам </a:t>
            </a:r>
            <a:r>
              <a:rPr lang="ru-RU" dirty="0">
                <a:latin typeface="Times New Roman"/>
                <a:ea typeface="Calibri"/>
              </a:rPr>
              <a:t>(культ </a:t>
            </a:r>
            <a:r>
              <a:rPr lang="ru-RU" dirty="0" smtClean="0">
                <a:latin typeface="Times New Roman"/>
                <a:ea typeface="Calibri"/>
              </a:rPr>
              <a:t>родовых </a:t>
            </a:r>
            <a:r>
              <a:rPr lang="ru-RU" dirty="0">
                <a:latin typeface="Times New Roman"/>
                <a:ea typeface="Calibri"/>
              </a:rPr>
              <a:t>мест), </a:t>
            </a:r>
            <a:r>
              <a:rPr lang="ru-RU" dirty="0" smtClean="0">
                <a:latin typeface="Times New Roman"/>
                <a:ea typeface="Calibri"/>
              </a:rPr>
              <a:t>не </a:t>
            </a:r>
            <a:r>
              <a:rPr lang="ru-RU" dirty="0">
                <a:latin typeface="Times New Roman"/>
                <a:ea typeface="Calibri"/>
              </a:rPr>
              <a:t>позволяли себе </a:t>
            </a:r>
            <a:r>
              <a:rPr lang="ru-RU" dirty="0" smtClean="0">
                <a:latin typeface="Times New Roman"/>
                <a:ea typeface="Calibri"/>
              </a:rPr>
              <a:t>осквернять </a:t>
            </a:r>
            <a:r>
              <a:rPr lang="ru-RU" dirty="0">
                <a:latin typeface="Times New Roman"/>
                <a:ea typeface="Calibri"/>
              </a:rPr>
              <a:t>Землю </a:t>
            </a:r>
            <a:r>
              <a:rPr lang="ru-RU" dirty="0" smtClean="0">
                <a:latin typeface="Times New Roman"/>
                <a:ea typeface="Calibri"/>
              </a:rPr>
              <a:t>Древний </a:t>
            </a:r>
            <a:r>
              <a:rPr lang="ru-RU" dirty="0">
                <a:latin typeface="Times New Roman"/>
                <a:ea typeface="Calibri"/>
              </a:rPr>
              <a:t>постулат </a:t>
            </a:r>
            <a:r>
              <a:rPr lang="ru-RU" dirty="0" smtClean="0">
                <a:latin typeface="Times New Roman"/>
                <a:ea typeface="Calibri"/>
              </a:rPr>
              <a:t>наших предков</a:t>
            </a:r>
            <a:r>
              <a:rPr lang="ru-RU" dirty="0">
                <a:latin typeface="Times New Roman"/>
                <a:ea typeface="Calibri"/>
              </a:rPr>
              <a:t>: </a:t>
            </a:r>
            <a:r>
              <a:rPr lang="ru-RU" dirty="0" smtClean="0">
                <a:latin typeface="Times New Roman"/>
                <a:ea typeface="Calibri"/>
              </a:rPr>
              <a:t>брать </a:t>
            </a:r>
            <a:r>
              <a:rPr lang="ru-RU" dirty="0">
                <a:latin typeface="Times New Roman"/>
                <a:ea typeface="Calibri"/>
              </a:rPr>
              <a:t>от </a:t>
            </a:r>
            <a:r>
              <a:rPr lang="ru-RU" dirty="0" smtClean="0">
                <a:latin typeface="Times New Roman"/>
                <a:ea typeface="Calibri"/>
              </a:rPr>
              <a:t>природы </a:t>
            </a:r>
            <a:r>
              <a:rPr lang="ru-RU" dirty="0">
                <a:latin typeface="Times New Roman"/>
                <a:ea typeface="Calibri"/>
              </a:rPr>
              <a:t>только по </a:t>
            </a:r>
            <a:r>
              <a:rPr lang="ru-RU" dirty="0" smtClean="0">
                <a:latin typeface="Times New Roman"/>
                <a:ea typeface="Calibri"/>
              </a:rPr>
              <a:t>потребностям</a:t>
            </a:r>
            <a:r>
              <a:rPr lang="ru-RU" dirty="0">
                <a:latin typeface="Times New Roman"/>
                <a:ea typeface="Calibri"/>
              </a:rPr>
              <a:t>, </a:t>
            </a:r>
            <a:r>
              <a:rPr lang="ru-RU" dirty="0" smtClean="0">
                <a:latin typeface="Times New Roman"/>
                <a:ea typeface="Calibri"/>
              </a:rPr>
              <a:t>не разрушая</a:t>
            </a:r>
            <a:r>
              <a:rPr lang="ru-RU" dirty="0">
                <a:latin typeface="Times New Roman"/>
                <a:ea typeface="Calibri"/>
              </a:rPr>
              <a:t>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544587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67544" y="4372168"/>
            <a:ext cx="7838257" cy="1577112"/>
          </a:xfrm>
        </p:spPr>
        <p:txBody>
          <a:bodyPr>
            <a:normAutofit fontScale="90000"/>
          </a:bodyPr>
          <a:lstStyle/>
          <a:p>
            <a:pPr marL="0" indent="0">
              <a:buNone/>
            </a:pPr>
            <a:r>
              <a:rPr lang="ru-RU" dirty="0" smtClean="0">
                <a:latin typeface="Times New Roman"/>
                <a:ea typeface="Calibri"/>
              </a:rPr>
              <a:t>Патриотизм </a:t>
            </a:r>
            <a:r>
              <a:rPr lang="ru-RU" dirty="0">
                <a:latin typeface="Times New Roman"/>
                <a:ea typeface="Calibri"/>
              </a:rPr>
              <a:t>(</a:t>
            </a:r>
            <a:r>
              <a:rPr lang="ru-RU" dirty="0" err="1" smtClean="0">
                <a:latin typeface="Times New Roman"/>
                <a:ea typeface="Calibri"/>
              </a:rPr>
              <a:t>родинопочитание</a:t>
            </a:r>
            <a:r>
              <a:rPr lang="ru-RU" dirty="0">
                <a:latin typeface="Times New Roman"/>
                <a:ea typeface="Calibri"/>
              </a:rPr>
              <a:t>) как </a:t>
            </a:r>
            <a:r>
              <a:rPr lang="ru-RU" dirty="0" smtClean="0">
                <a:latin typeface="Times New Roman"/>
                <a:ea typeface="Calibri"/>
              </a:rPr>
              <a:t>ценность </a:t>
            </a:r>
            <a:endParaRPr lang="ru-RU" dirty="0"/>
          </a:p>
        </p:txBody>
      </p:sp>
      <p:sp>
        <p:nvSpPr>
          <p:cNvPr id="2" name="Объект 1"/>
          <p:cNvSpPr>
            <a:spLocks noGrp="1"/>
          </p:cNvSpPr>
          <p:nvPr>
            <p:ph sz="quarter" idx="13"/>
          </p:nvPr>
        </p:nvSpPr>
        <p:spPr>
          <a:xfrm>
            <a:off x="251520" y="404664"/>
            <a:ext cx="8640960" cy="4032448"/>
          </a:xfrm>
        </p:spPr>
        <p:txBody>
          <a:bodyPr>
            <a:normAutofit fontScale="77500" lnSpcReduction="20000"/>
          </a:bodyPr>
          <a:lstStyle/>
          <a:p>
            <a:pPr indent="0" algn="just">
              <a:lnSpc>
                <a:spcPct val="150000"/>
              </a:lnSpc>
              <a:spcAft>
                <a:spcPts val="0"/>
              </a:spcAft>
              <a:buNone/>
            </a:pPr>
            <a:r>
              <a:rPr lang="ru-RU" dirty="0" smtClean="0">
                <a:latin typeface="Times New Roman"/>
                <a:ea typeface="Calibri"/>
                <a:cs typeface="Times New Roman"/>
              </a:rPr>
              <a:t>	У </a:t>
            </a:r>
            <a:r>
              <a:rPr lang="ru-RU" dirty="0">
                <a:latin typeface="Times New Roman"/>
                <a:ea typeface="Calibri"/>
                <a:cs typeface="Times New Roman"/>
              </a:rPr>
              <a:t>каждого человека есть своя </a:t>
            </a:r>
            <a:r>
              <a:rPr lang="ru-RU" dirty="0" smtClean="0">
                <a:latin typeface="Times New Roman"/>
                <a:ea typeface="Calibri"/>
                <a:cs typeface="Times New Roman"/>
              </a:rPr>
              <a:t>родная земля</a:t>
            </a:r>
            <a:r>
              <a:rPr lang="ru-RU" dirty="0">
                <a:latin typeface="Times New Roman"/>
                <a:ea typeface="Calibri"/>
                <a:cs typeface="Times New Roman"/>
              </a:rPr>
              <a:t>, </a:t>
            </a:r>
            <a:r>
              <a:rPr lang="ru-RU" dirty="0" smtClean="0">
                <a:latin typeface="Times New Roman"/>
                <a:ea typeface="Calibri"/>
                <a:cs typeface="Times New Roman"/>
              </a:rPr>
              <a:t>как она </a:t>
            </a:r>
            <a:r>
              <a:rPr lang="ru-RU" dirty="0">
                <a:latin typeface="Times New Roman"/>
                <a:ea typeface="Calibri"/>
                <a:cs typeface="Times New Roman"/>
              </a:rPr>
              <a:t>есть у каждого народа, которую он обязан чтить, облагораживать, </a:t>
            </a:r>
            <a:r>
              <a:rPr lang="ru-RU" dirty="0" smtClean="0">
                <a:latin typeface="Times New Roman"/>
                <a:ea typeface="Calibri"/>
                <a:cs typeface="Times New Roman"/>
              </a:rPr>
              <a:t>защищать, лелеять. </a:t>
            </a:r>
            <a:r>
              <a:rPr lang="ru-RU" dirty="0">
                <a:latin typeface="Times New Roman"/>
                <a:ea typeface="Calibri"/>
                <a:cs typeface="Times New Roman"/>
              </a:rPr>
              <a:t>Указанная ценность интегрирует в себе всё: и семью, и человека, и здоровье, и труд, и язык, и природу, и </a:t>
            </a:r>
            <a:r>
              <a:rPr lang="ru-RU" dirty="0" smtClean="0">
                <a:latin typeface="Times New Roman"/>
                <a:ea typeface="Calibri"/>
                <a:cs typeface="Times New Roman"/>
              </a:rPr>
              <a:t>Любовь </a:t>
            </a:r>
            <a:r>
              <a:rPr lang="ru-RU" dirty="0">
                <a:latin typeface="Times New Roman"/>
                <a:ea typeface="Calibri"/>
                <a:cs typeface="Times New Roman"/>
              </a:rPr>
              <a:t>к своей малой </a:t>
            </a:r>
            <a:r>
              <a:rPr lang="ru-RU" dirty="0" smtClean="0">
                <a:latin typeface="Times New Roman"/>
                <a:ea typeface="Calibri"/>
                <a:cs typeface="Times New Roman"/>
              </a:rPr>
              <a:t>родине и познание своей родной культуры и культуры многонациональной России, служение своему народу,  Отечеству России. Воспитание </a:t>
            </a:r>
            <a:r>
              <a:rPr lang="ru-RU" dirty="0">
                <a:latin typeface="Times New Roman"/>
                <a:ea typeface="Calibri"/>
                <a:cs typeface="Times New Roman"/>
              </a:rPr>
              <a:t>молодого </a:t>
            </a:r>
            <a:r>
              <a:rPr lang="ru-RU" dirty="0" smtClean="0">
                <a:latin typeface="Times New Roman"/>
                <a:ea typeface="Calibri"/>
                <a:cs typeface="Times New Roman"/>
              </a:rPr>
              <a:t>поколения </a:t>
            </a:r>
            <a:r>
              <a:rPr lang="ru-RU" dirty="0">
                <a:latin typeface="Times New Roman"/>
                <a:ea typeface="Calibri"/>
                <a:cs typeface="Times New Roman"/>
              </a:rPr>
              <a:t>в духе любви к своей </a:t>
            </a:r>
            <a:r>
              <a:rPr lang="ru-RU" dirty="0" smtClean="0">
                <a:latin typeface="Times New Roman"/>
                <a:ea typeface="Calibri"/>
                <a:cs typeface="Times New Roman"/>
              </a:rPr>
              <a:t>родной </a:t>
            </a:r>
            <a:r>
              <a:rPr lang="ru-RU" dirty="0">
                <a:latin typeface="Times New Roman"/>
                <a:ea typeface="Calibri"/>
                <a:cs typeface="Times New Roman"/>
              </a:rPr>
              <a:t>земле, </a:t>
            </a:r>
            <a:r>
              <a:rPr lang="ru-RU" dirty="0" smtClean="0">
                <a:latin typeface="Times New Roman"/>
                <a:ea typeface="Calibri"/>
                <a:cs typeface="Times New Roman"/>
              </a:rPr>
              <a:t>стране</a:t>
            </a:r>
            <a:r>
              <a:rPr lang="ru-RU" dirty="0">
                <a:latin typeface="Times New Roman"/>
                <a:ea typeface="Calibri"/>
                <a:cs typeface="Times New Roman"/>
              </a:rPr>
              <a:t>, </a:t>
            </a:r>
            <a:r>
              <a:rPr lang="ru-RU" dirty="0" smtClean="0">
                <a:latin typeface="Times New Roman"/>
                <a:ea typeface="Calibri"/>
                <a:cs typeface="Times New Roman"/>
              </a:rPr>
              <a:t>воспитание </a:t>
            </a:r>
            <a:r>
              <a:rPr lang="ru-RU" dirty="0">
                <a:latin typeface="Times New Roman"/>
                <a:ea typeface="Calibri"/>
                <a:cs typeface="Times New Roman"/>
              </a:rPr>
              <a:t>чувства </a:t>
            </a:r>
            <a:r>
              <a:rPr lang="ru-RU" dirty="0" smtClean="0">
                <a:latin typeface="Times New Roman"/>
                <a:ea typeface="Calibri"/>
                <a:cs typeface="Times New Roman"/>
              </a:rPr>
              <a:t>мужественности за </a:t>
            </a:r>
            <a:r>
              <a:rPr lang="ru-RU" dirty="0">
                <a:latin typeface="Times New Roman"/>
                <a:ea typeface="Calibri"/>
                <a:cs typeface="Times New Roman"/>
              </a:rPr>
              <a:t>Отечество, </a:t>
            </a:r>
            <a:r>
              <a:rPr lang="ru-RU" dirty="0" smtClean="0">
                <a:latin typeface="Times New Roman"/>
                <a:ea typeface="Calibri"/>
                <a:cs typeface="Times New Roman"/>
              </a:rPr>
              <a:t>ответственности </a:t>
            </a:r>
            <a:r>
              <a:rPr lang="ru-RU" dirty="0">
                <a:latin typeface="Times New Roman"/>
                <a:ea typeface="Calibri"/>
                <a:cs typeface="Times New Roman"/>
              </a:rPr>
              <a:t>за </a:t>
            </a:r>
            <a:r>
              <a:rPr lang="ru-RU" dirty="0" smtClean="0">
                <a:latin typeface="Times New Roman"/>
                <a:ea typeface="Calibri"/>
                <a:cs typeface="Times New Roman"/>
              </a:rPr>
              <a:t>укрепление единого российского государства на духовно-нравственной основе</a:t>
            </a:r>
            <a:r>
              <a:rPr lang="ru-RU" dirty="0">
                <a:latin typeface="Times New Roman"/>
                <a:ea typeface="Calibri"/>
                <a:cs typeface="Times New Roman"/>
              </a:rPr>
              <a:t>, без чего </a:t>
            </a:r>
            <a:r>
              <a:rPr lang="ru-RU" dirty="0" smtClean="0">
                <a:solidFill>
                  <a:srgbClr val="95B3D7"/>
                </a:solidFill>
                <a:latin typeface="Times New Roman"/>
                <a:ea typeface="Calibri"/>
                <a:cs typeface="Times New Roman"/>
              </a:rPr>
              <a:t>н</a:t>
            </a:r>
            <a:r>
              <a:rPr lang="ru-RU" dirty="0" smtClean="0">
                <a:latin typeface="Times New Roman"/>
                <a:ea typeface="Calibri"/>
                <a:cs typeface="Times New Roman"/>
              </a:rPr>
              <a:t>евозможно привитие </a:t>
            </a:r>
            <a:r>
              <a:rPr lang="ru-RU" dirty="0">
                <a:latin typeface="Times New Roman"/>
                <a:ea typeface="Calibri"/>
                <a:cs typeface="Times New Roman"/>
              </a:rPr>
              <a:t>и </a:t>
            </a:r>
            <a:r>
              <a:rPr lang="ru-RU" dirty="0" smtClean="0">
                <a:latin typeface="Times New Roman"/>
                <a:ea typeface="Calibri"/>
                <a:cs typeface="Times New Roman"/>
              </a:rPr>
              <a:t>развитие патриотических </a:t>
            </a:r>
            <a:r>
              <a:rPr lang="ru-RU" dirty="0">
                <a:latin typeface="Times New Roman"/>
                <a:ea typeface="Calibri"/>
                <a:cs typeface="Times New Roman"/>
              </a:rPr>
              <a:t>чувств, </a:t>
            </a:r>
            <a:r>
              <a:rPr lang="ru-RU" dirty="0" smtClean="0">
                <a:latin typeface="Times New Roman"/>
                <a:ea typeface="Calibri"/>
                <a:cs typeface="Times New Roman"/>
              </a:rPr>
              <a:t>сознания </a:t>
            </a:r>
            <a:r>
              <a:rPr lang="ru-RU" dirty="0">
                <a:latin typeface="Times New Roman"/>
                <a:ea typeface="Calibri"/>
                <a:cs typeface="Times New Roman"/>
              </a:rPr>
              <a:t>и </a:t>
            </a:r>
            <a:r>
              <a:rPr lang="ru-RU" dirty="0" smtClean="0">
                <a:latin typeface="Times New Roman"/>
                <a:ea typeface="Calibri"/>
                <a:cs typeface="Times New Roman"/>
              </a:rPr>
              <a:t>поведения, межкультурного </a:t>
            </a:r>
            <a:r>
              <a:rPr lang="ru-RU" dirty="0" smtClean="0">
                <a:latin typeface="Times New Roman"/>
                <a:ea typeface="Calibri"/>
                <a:cs typeface="Times New Roman"/>
              </a:rPr>
              <a:t>взаимодействия</a:t>
            </a:r>
            <a:endParaRPr lang="ru-RU" sz="1800" dirty="0">
              <a:effectLst/>
              <a:latin typeface="Calibri"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2208195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55577" y="4372168"/>
            <a:ext cx="7550224" cy="1143000"/>
          </a:xfrm>
        </p:spPr>
        <p:txBody>
          <a:bodyPr>
            <a:normAutofit fontScale="90000"/>
          </a:bodyPr>
          <a:lstStyle/>
          <a:p>
            <a:pPr marL="0" indent="0">
              <a:buNone/>
            </a:pPr>
            <a:r>
              <a:rPr lang="ru-RU" dirty="0" smtClean="0"/>
              <a:t>Актуальность обращения к семейным ценностям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872067" y="548680"/>
            <a:ext cx="7408333" cy="5577483"/>
          </a:xfrm>
        </p:spPr>
        <p:txBody>
          <a:bodyPr>
            <a:normAutofit/>
          </a:bodyPr>
          <a:lstStyle/>
          <a:p>
            <a:pPr indent="0" algn="just">
              <a:lnSpc>
                <a:spcPct val="150000"/>
              </a:lnSpc>
              <a:spcAft>
                <a:spcPts val="0"/>
              </a:spcAft>
              <a:buNone/>
            </a:pPr>
            <a:r>
              <a:rPr lang="ru-RU" dirty="0" smtClean="0">
                <a:effectLst/>
                <a:latin typeface="Times New Roman"/>
                <a:ea typeface="Calibri"/>
                <a:cs typeface="Times New Roman"/>
              </a:rPr>
              <a:t>необходимость изменения отношения к семье как социальной и личностной ценности, выступающей во все времена и у всех народов глобальным фактором формирования личности, передачи социального опыта, культурно-исторического наследия, этнокультурных традиций, утверждения ценностей семьи на современный образ  жизни человека в обществе </a:t>
            </a:r>
            <a:endParaRPr lang="ru-RU" sz="2800" dirty="0">
              <a:ea typeface="Calibri"/>
              <a:cs typeface="Times New Roman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201847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67544" y="4653136"/>
            <a:ext cx="8136903" cy="1152128"/>
          </a:xfrm>
        </p:spPr>
        <p:txBody>
          <a:bodyPr/>
          <a:lstStyle/>
          <a:p>
            <a:pPr marL="0" indent="0">
              <a:buNone/>
            </a:pPr>
            <a:r>
              <a:rPr lang="ru-RU" sz="3200" dirty="0">
                <a:solidFill>
                  <a:srgbClr val="073E87"/>
                </a:solidFill>
                <a:latin typeface="Times New Roman"/>
                <a:ea typeface="Times New Roman"/>
                <a:cs typeface="+mn-cs"/>
              </a:rPr>
              <a:t>Воспитание было самой жизнью народа</a:t>
            </a:r>
            <a:endParaRPr lang="ru-RU" dirty="0"/>
          </a:p>
        </p:txBody>
      </p:sp>
      <p:sp>
        <p:nvSpPr>
          <p:cNvPr id="2" name="Объект 1"/>
          <p:cNvSpPr>
            <a:spLocks noGrp="1"/>
          </p:cNvSpPr>
          <p:nvPr>
            <p:ph sz="quarter" idx="13"/>
          </p:nvPr>
        </p:nvSpPr>
        <p:spPr>
          <a:xfrm>
            <a:off x="251520" y="1124744"/>
            <a:ext cx="8640960" cy="500141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8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все воспитывали, </a:t>
            </a:r>
          </a:p>
          <a:p>
            <a:pPr marL="0" indent="0">
              <a:buNone/>
            </a:pP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			</a:t>
            </a:r>
            <a:r>
              <a:rPr lang="ru-RU" sz="2800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всё воспитывало,</a:t>
            </a:r>
          </a:p>
          <a:p>
            <a:pPr marL="0" indent="0">
              <a:buNone/>
            </a:pP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					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					</a:t>
            </a:r>
            <a:r>
              <a:rPr lang="ru-RU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всех </a:t>
            </a:r>
            <a:r>
              <a:rPr lang="ru-RU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воспитывали </a:t>
            </a:r>
          </a:p>
        </p:txBody>
      </p:sp>
    </p:spTree>
    <p:extLst>
      <p:ext uri="{BB962C8B-B14F-4D97-AF65-F5344CB8AC3E}">
        <p14:creationId xmlns:p14="http://schemas.microsoft.com/office/powerpoint/2010/main" val="10731821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793289" y="4725144"/>
            <a:ext cx="7171199" cy="1872208"/>
          </a:xfrm>
        </p:spPr>
        <p:txBody>
          <a:bodyPr>
            <a:normAutofit fontScale="90000"/>
          </a:bodyPr>
          <a:lstStyle/>
          <a:p>
            <a:pPr marL="0" indent="0">
              <a:buNone/>
            </a:pPr>
            <a:r>
              <a:rPr lang="ru-RU" dirty="0" smtClean="0"/>
              <a:t>Ценности семьи как результат </a:t>
            </a:r>
            <a:r>
              <a:rPr lang="ru-RU" dirty="0" smtClean="0">
                <a:latin typeface="Times New Roman"/>
                <a:ea typeface="Calibri"/>
              </a:rPr>
              <a:t>взаимодействия </a:t>
            </a:r>
            <a:r>
              <a:rPr lang="ru-RU" dirty="0">
                <a:latin typeface="Times New Roman"/>
                <a:ea typeface="Calibri"/>
              </a:rPr>
              <a:t>субъектов социума</a:t>
            </a:r>
            <a:endParaRPr lang="ru-RU" dirty="0"/>
          </a:p>
        </p:txBody>
      </p:sp>
      <p:sp>
        <p:nvSpPr>
          <p:cNvPr id="2" name="Объект 1"/>
          <p:cNvSpPr>
            <a:spLocks noGrp="1"/>
          </p:cNvSpPr>
          <p:nvPr>
            <p:ph sz="quarter" idx="13"/>
          </p:nvPr>
        </p:nvSpPr>
        <p:spPr>
          <a:xfrm>
            <a:off x="395536" y="548680"/>
            <a:ext cx="8568951" cy="6048672"/>
          </a:xfrm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Мы находим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ней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смыслы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жизни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она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создает почву для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освоения мира культуры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родной российской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мировой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человека и общества,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нутрисемейных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родственных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межпоколенных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отношений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Восприятие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осознание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детьми и молодежью семьи как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ценности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зависит от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реализации потребности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быть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полезным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семье, в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ощущении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себя ее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членом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интересов заниматься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тем или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иным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видом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деятельности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нравственной готовности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поступать в соответствии с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семейными ценностями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устойчивого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поведения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соответствии с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убеждениями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ценности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семьи и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семейных ценностей-ожиданий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8973041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0" indent="0">
              <a:buNone/>
            </a:pPr>
            <a:r>
              <a:rPr lang="ru-RU" dirty="0" smtClean="0"/>
              <a:t>Традиционные семейные ценности</a:t>
            </a:r>
            <a:endParaRPr lang="ru-RU" dirty="0"/>
          </a:p>
        </p:txBody>
      </p:sp>
      <p:sp>
        <p:nvSpPr>
          <p:cNvPr id="2" name="Объект 1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indent="0" algn="just">
              <a:lnSpc>
                <a:spcPct val="150000"/>
              </a:lnSpc>
              <a:spcAft>
                <a:spcPts val="0"/>
              </a:spcAft>
              <a:buNone/>
            </a:pPr>
            <a:r>
              <a:rPr lang="ru-RU" sz="3600" dirty="0">
                <a:latin typeface="Times New Roman"/>
                <a:ea typeface="Times New Roman"/>
                <a:cs typeface="Times New Roman"/>
              </a:rPr>
              <a:t>семья – человек –</a:t>
            </a:r>
            <a:r>
              <a:rPr lang="ru-RU" sz="3600" dirty="0" smtClean="0">
                <a:latin typeface="Times New Roman"/>
                <a:ea typeface="Times New Roman"/>
                <a:cs typeface="Times New Roman"/>
              </a:rPr>
              <a:t>труд </a:t>
            </a:r>
            <a:r>
              <a:rPr lang="ru-RU" sz="3600" dirty="0">
                <a:latin typeface="Times New Roman"/>
                <a:ea typeface="Times New Roman"/>
                <a:cs typeface="Times New Roman"/>
              </a:rPr>
              <a:t>– </a:t>
            </a:r>
            <a:r>
              <a:rPr lang="ru-RU" sz="3600" dirty="0" smtClean="0">
                <a:latin typeface="Times New Roman"/>
                <a:ea typeface="Times New Roman"/>
                <a:cs typeface="Times New Roman"/>
              </a:rPr>
              <a:t>здоровье </a:t>
            </a:r>
            <a:r>
              <a:rPr lang="ru-RU" sz="3600" dirty="0">
                <a:latin typeface="Times New Roman"/>
                <a:ea typeface="Times New Roman"/>
                <a:cs typeface="Times New Roman"/>
              </a:rPr>
              <a:t>– язык – </a:t>
            </a:r>
            <a:r>
              <a:rPr lang="ru-RU" sz="3600" dirty="0" smtClean="0">
                <a:latin typeface="Times New Roman"/>
                <a:ea typeface="Times New Roman"/>
                <a:cs typeface="Times New Roman"/>
              </a:rPr>
              <a:t>природа </a:t>
            </a:r>
            <a:r>
              <a:rPr lang="ru-RU" sz="3600" dirty="0">
                <a:latin typeface="Times New Roman"/>
                <a:ea typeface="Times New Roman"/>
                <a:cs typeface="Times New Roman"/>
              </a:rPr>
              <a:t>– </a:t>
            </a:r>
            <a:r>
              <a:rPr lang="ru-RU" sz="3600" dirty="0" smtClean="0">
                <a:latin typeface="Times New Roman"/>
                <a:ea typeface="Times New Roman"/>
                <a:cs typeface="Times New Roman"/>
              </a:rPr>
              <a:t>культура </a:t>
            </a:r>
            <a:r>
              <a:rPr lang="ru-RU" sz="3600" dirty="0">
                <a:latin typeface="Times New Roman"/>
                <a:ea typeface="Times New Roman"/>
                <a:cs typeface="Times New Roman"/>
              </a:rPr>
              <a:t>– </a:t>
            </a:r>
            <a:r>
              <a:rPr lang="ru-RU" sz="3600" dirty="0" smtClean="0">
                <a:latin typeface="Times New Roman"/>
                <a:ea typeface="Times New Roman"/>
                <a:cs typeface="Times New Roman"/>
              </a:rPr>
              <a:t>образование </a:t>
            </a:r>
            <a:r>
              <a:rPr lang="ru-RU" sz="3600" dirty="0">
                <a:latin typeface="Times New Roman"/>
                <a:ea typeface="Times New Roman"/>
                <a:cs typeface="Times New Roman"/>
              </a:rPr>
              <a:t>– </a:t>
            </a:r>
            <a:r>
              <a:rPr lang="ru-RU" sz="3600" dirty="0" smtClean="0">
                <a:latin typeface="Times New Roman"/>
                <a:ea typeface="Times New Roman"/>
                <a:cs typeface="Times New Roman"/>
              </a:rPr>
              <a:t>патриотизм</a:t>
            </a:r>
            <a:r>
              <a:rPr lang="ru-RU" sz="3600" spc="-2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.  </a:t>
            </a:r>
            <a:endParaRPr lang="ru-RU" sz="3600" dirty="0">
              <a:latin typeface="Calibri"/>
              <a:ea typeface="Calibri"/>
              <a:cs typeface="Times New Roman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022805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F:\КРУГ.jpg"/>
          <p:cNvPicPr>
            <a:picLocks noGrp="1" noChangeAspect="1" noChangeArrowheads="1"/>
          </p:cNvPicPr>
          <p:nvPr>
            <p:ph sz="quarter" idx="13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404663"/>
            <a:ext cx="8928992" cy="61926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370415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793289" y="4653136"/>
            <a:ext cx="6512511" cy="158417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 err="1">
                <a:latin typeface="Times New Roman"/>
                <a:ea typeface="Calibri"/>
              </a:rPr>
              <a:t>Э</a:t>
            </a:r>
            <a:r>
              <a:rPr lang="ru-RU" dirty="0" err="1" smtClean="0">
                <a:latin typeface="Times New Roman"/>
                <a:ea typeface="Calibri"/>
              </a:rPr>
              <a:t>тнопедагогический</a:t>
            </a:r>
            <a:r>
              <a:rPr lang="ru-RU" dirty="0" smtClean="0">
                <a:latin typeface="Times New Roman"/>
                <a:ea typeface="Calibri"/>
              </a:rPr>
              <a:t> </a:t>
            </a:r>
            <a:r>
              <a:rPr lang="ru-RU" dirty="0">
                <a:latin typeface="Times New Roman"/>
                <a:ea typeface="Calibri"/>
              </a:rPr>
              <a:t>статус </a:t>
            </a:r>
            <a:r>
              <a:rPr lang="ru-RU" dirty="0" smtClean="0">
                <a:latin typeface="Times New Roman"/>
                <a:ea typeface="Calibri"/>
              </a:rPr>
              <a:t>семьи</a:t>
            </a:r>
            <a:endParaRPr lang="ru-RU" dirty="0"/>
          </a:p>
        </p:txBody>
      </p:sp>
      <p:sp>
        <p:nvSpPr>
          <p:cNvPr id="2" name="Объект 1"/>
          <p:cNvSpPr>
            <a:spLocks noGrp="1"/>
          </p:cNvSpPr>
          <p:nvPr>
            <p:ph sz="quarter" idx="13"/>
          </p:nvPr>
        </p:nvSpPr>
        <p:spPr>
          <a:xfrm>
            <a:off x="395536" y="692697"/>
            <a:ext cx="8424935" cy="3888432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sz="2800" dirty="0" smtClean="0">
                <a:latin typeface="Times New Roman"/>
                <a:ea typeface="Calibri"/>
              </a:rPr>
              <a:t>- передача духовно-нравственных ценностей </a:t>
            </a:r>
            <a:r>
              <a:rPr lang="ru-RU" sz="2800" dirty="0">
                <a:latin typeface="Times New Roman"/>
                <a:ea typeface="Calibri"/>
              </a:rPr>
              <a:t>от </a:t>
            </a:r>
            <a:r>
              <a:rPr lang="ru-RU" sz="2800" dirty="0" smtClean="0">
                <a:latin typeface="Times New Roman"/>
                <a:ea typeface="Calibri"/>
              </a:rPr>
              <a:t>поколения </a:t>
            </a:r>
            <a:r>
              <a:rPr lang="ru-RU" sz="2800" dirty="0">
                <a:latin typeface="Times New Roman"/>
                <a:ea typeface="Calibri"/>
              </a:rPr>
              <a:t>к </a:t>
            </a:r>
            <a:r>
              <a:rPr lang="ru-RU" sz="2800" dirty="0" smtClean="0">
                <a:latin typeface="Times New Roman"/>
                <a:ea typeface="Calibri"/>
              </a:rPr>
              <a:t>поколению</a:t>
            </a:r>
            <a:r>
              <a:rPr lang="ru-RU" sz="2800" dirty="0">
                <a:latin typeface="Times New Roman"/>
                <a:ea typeface="Calibri"/>
              </a:rPr>
              <a:t>, </a:t>
            </a:r>
            <a:r>
              <a:rPr lang="ru-RU" sz="2800" dirty="0" err="1" smtClean="0">
                <a:latin typeface="Times New Roman"/>
                <a:ea typeface="Calibri"/>
              </a:rPr>
              <a:t>родительство</a:t>
            </a:r>
            <a:r>
              <a:rPr lang="ru-RU" sz="2800" dirty="0">
                <a:latin typeface="Times New Roman"/>
                <a:ea typeface="Calibri"/>
              </a:rPr>
              <a:t>, </a:t>
            </a:r>
            <a:r>
              <a:rPr lang="ru-RU" sz="2800" dirty="0" smtClean="0">
                <a:latin typeface="Times New Roman"/>
                <a:ea typeface="Calibri"/>
              </a:rPr>
              <a:t>родство</a:t>
            </a:r>
            <a:r>
              <a:rPr lang="ru-RU" sz="2800" dirty="0">
                <a:latin typeface="Times New Roman"/>
                <a:ea typeface="Calibri"/>
              </a:rPr>
              <a:t>, </a:t>
            </a:r>
            <a:r>
              <a:rPr lang="ru-RU" sz="2800" dirty="0" smtClean="0">
                <a:latin typeface="Times New Roman"/>
                <a:ea typeface="Calibri"/>
              </a:rPr>
              <a:t>социальные</a:t>
            </a:r>
            <a:r>
              <a:rPr lang="ru-RU" sz="2800" dirty="0">
                <a:latin typeface="Times New Roman"/>
                <a:ea typeface="Calibri"/>
              </a:rPr>
              <a:t>, </a:t>
            </a:r>
            <a:r>
              <a:rPr lang="ru-RU" sz="2800" dirty="0" err="1" smtClean="0">
                <a:latin typeface="Times New Roman"/>
                <a:ea typeface="Calibri"/>
              </a:rPr>
              <a:t>этносоциальные</a:t>
            </a:r>
            <a:r>
              <a:rPr lang="ru-RU" sz="2800" dirty="0" smtClean="0">
                <a:latin typeface="Times New Roman"/>
                <a:ea typeface="Calibri"/>
              </a:rPr>
              <a:t> функции</a:t>
            </a:r>
            <a:r>
              <a:rPr lang="ru-RU" sz="2800" dirty="0">
                <a:latin typeface="Times New Roman"/>
                <a:ea typeface="Calibri"/>
              </a:rPr>
              <a:t>, </a:t>
            </a:r>
            <a:r>
              <a:rPr lang="ru-RU" sz="2800" dirty="0" smtClean="0">
                <a:latin typeface="Times New Roman"/>
                <a:ea typeface="Calibri"/>
              </a:rPr>
              <a:t>формирование личности</a:t>
            </a:r>
            <a:r>
              <a:rPr lang="ru-RU" sz="2800" dirty="0">
                <a:latin typeface="Times New Roman"/>
                <a:ea typeface="Calibri"/>
              </a:rPr>
              <a:t>, </a:t>
            </a:r>
            <a:r>
              <a:rPr lang="ru-RU" sz="2800" dirty="0" smtClean="0">
                <a:latin typeface="Times New Roman"/>
                <a:ea typeface="Calibri"/>
              </a:rPr>
              <a:t>народа </a:t>
            </a:r>
            <a:r>
              <a:rPr lang="ru-RU" sz="2800" dirty="0">
                <a:latin typeface="Times New Roman"/>
                <a:ea typeface="Calibri"/>
              </a:rPr>
              <a:t>– </a:t>
            </a:r>
            <a:r>
              <a:rPr lang="ru-RU" sz="2800" dirty="0" smtClean="0">
                <a:latin typeface="Times New Roman"/>
                <a:ea typeface="Calibri"/>
              </a:rPr>
              <a:t>этноса</a:t>
            </a:r>
            <a:r>
              <a:rPr lang="ru-RU" sz="2800" dirty="0">
                <a:latin typeface="Times New Roman"/>
                <a:ea typeface="Calibri"/>
              </a:rPr>
              <a:t>, </a:t>
            </a:r>
            <a:r>
              <a:rPr lang="ru-RU" sz="2800" dirty="0" smtClean="0">
                <a:latin typeface="Times New Roman"/>
                <a:ea typeface="Calibri"/>
              </a:rPr>
              <a:t>российской нации; </a:t>
            </a:r>
          </a:p>
          <a:p>
            <a:pPr marL="0" indent="0">
              <a:buNone/>
            </a:pP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создание условий для понимания обучающимся значимости семьи как территории безопасности, где каждый член семьи чувствует ответственность  за ее благополучие, где каждому тепло, уютно, где всегда тебя поймут и поддержат, где на примере матери и отца подросток учится жить, решать вместе насущные вопросы семьи через родное Материнское слово</a:t>
            </a:r>
          </a:p>
          <a:p>
            <a:pPr marL="0" indent="0">
              <a:buNone/>
            </a:pP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36870132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sz="quarter" idx="13"/>
          </p:nvPr>
        </p:nvSpPr>
        <p:spPr>
          <a:xfrm>
            <a:off x="872067" y="764704"/>
            <a:ext cx="7408333" cy="5361459"/>
          </a:xfrm>
        </p:spPr>
        <p:txBody>
          <a:bodyPr>
            <a:normAutofit fontScale="85000" lnSpcReduction="20000"/>
          </a:bodyPr>
          <a:lstStyle/>
          <a:p>
            <a:pPr marL="342900" lvl="0" indent="0" algn="just">
              <a:lnSpc>
                <a:spcPct val="115000"/>
              </a:lnSpc>
              <a:buClrTx/>
              <a:buSzTx/>
              <a:buNone/>
              <a:tabLst>
                <a:tab pos="5940425" algn="l"/>
              </a:tabLst>
            </a:pPr>
            <a:r>
              <a:rPr lang="ru-RU" sz="32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Родной язык (Т</a:t>
            </a:r>
            <a:r>
              <a:rPr lang="tt-RU" sz="32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өрээн дыл</a:t>
            </a:r>
            <a:r>
              <a:rPr lang="ru-RU" sz="32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) язык от рождения </a:t>
            </a:r>
            <a:r>
              <a:rPr lang="ru-RU" sz="3200" dirty="0" smtClean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–  </a:t>
            </a:r>
            <a:r>
              <a:rPr lang="ru-RU" sz="32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это язык матери, который ребенок осваивает незаметно с младенческого возраста </a:t>
            </a:r>
          </a:p>
          <a:p>
            <a:pPr marL="342900" lvl="0" indent="0" algn="just">
              <a:lnSpc>
                <a:spcPct val="115000"/>
              </a:lnSpc>
              <a:buClrTx/>
              <a:buSzTx/>
              <a:buNone/>
              <a:tabLst>
                <a:tab pos="5940425" algn="l"/>
              </a:tabLst>
            </a:pPr>
            <a:r>
              <a:rPr lang="ru-RU" sz="3200" dirty="0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  <a:t>Это пер</a:t>
            </a:r>
            <a:r>
              <a:rPr lang="ru-RU" sz="32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вый язык — это язык Детства, который ребенок </a:t>
            </a:r>
            <a:r>
              <a:rPr lang="ru-RU" sz="3200" dirty="0" smtClean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усваивает </a:t>
            </a:r>
            <a:r>
              <a:rPr lang="ru-RU" sz="32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первым через колыбельные песни </a:t>
            </a:r>
          </a:p>
          <a:p>
            <a:pPr indent="0" algn="just">
              <a:lnSpc>
                <a:spcPct val="150000"/>
              </a:lnSpc>
              <a:spcAft>
                <a:spcPts val="0"/>
              </a:spcAft>
              <a:buNone/>
            </a:pPr>
            <a:r>
              <a:rPr lang="ru-RU" dirty="0" smtClean="0">
                <a:latin typeface="Times New Roman"/>
                <a:ea typeface="Calibri"/>
                <a:cs typeface="Times New Roman"/>
              </a:rPr>
              <a:t>	Непреходящая </a:t>
            </a:r>
            <a:r>
              <a:rPr lang="ru-RU" dirty="0" smtClean="0">
                <a:latin typeface="Times New Roman"/>
                <a:ea typeface="Calibri"/>
                <a:cs typeface="Times New Roman"/>
              </a:rPr>
              <a:t>ценность родного </a:t>
            </a:r>
            <a:r>
              <a:rPr lang="ru-RU" dirty="0">
                <a:latin typeface="Times New Roman"/>
                <a:ea typeface="Calibri"/>
                <a:cs typeface="Times New Roman"/>
              </a:rPr>
              <a:t>языка в том, что мы </a:t>
            </a:r>
            <a:r>
              <a:rPr lang="ru-RU" dirty="0" smtClean="0">
                <a:latin typeface="Times New Roman"/>
                <a:ea typeface="Calibri"/>
                <a:cs typeface="Times New Roman"/>
              </a:rPr>
              <a:t>на нем </a:t>
            </a:r>
            <a:r>
              <a:rPr lang="ru-RU" dirty="0">
                <a:latin typeface="Times New Roman"/>
                <a:ea typeface="Calibri"/>
                <a:cs typeface="Times New Roman"/>
              </a:rPr>
              <a:t>думаем, </a:t>
            </a:r>
            <a:r>
              <a:rPr lang="ru-RU" dirty="0" smtClean="0">
                <a:latin typeface="Times New Roman"/>
                <a:ea typeface="Calibri"/>
                <a:cs typeface="Times New Roman"/>
              </a:rPr>
              <a:t>разговариваем</a:t>
            </a:r>
            <a:r>
              <a:rPr lang="ru-RU" dirty="0">
                <a:latin typeface="Times New Roman"/>
                <a:ea typeface="Calibri"/>
                <a:cs typeface="Times New Roman"/>
              </a:rPr>
              <a:t>, </a:t>
            </a:r>
            <a:r>
              <a:rPr lang="ru-RU" dirty="0" smtClean="0">
                <a:latin typeface="Times New Roman"/>
                <a:ea typeface="Calibri"/>
                <a:cs typeface="Times New Roman"/>
              </a:rPr>
              <a:t>выражаем </a:t>
            </a:r>
            <a:r>
              <a:rPr lang="ru-RU" dirty="0">
                <a:latin typeface="Times New Roman"/>
                <a:ea typeface="Calibri"/>
                <a:cs typeface="Times New Roman"/>
              </a:rPr>
              <a:t>свои мысли, и </a:t>
            </a:r>
            <a:r>
              <a:rPr lang="ru-RU" dirty="0" smtClean="0">
                <a:latin typeface="Times New Roman"/>
                <a:ea typeface="Calibri"/>
                <a:cs typeface="Times New Roman"/>
              </a:rPr>
              <a:t>через </a:t>
            </a:r>
            <a:r>
              <a:rPr lang="ru-RU" dirty="0" smtClean="0">
                <a:solidFill>
                  <a:schemeClr val="accent1"/>
                </a:solidFill>
                <a:latin typeface="Times New Roman"/>
                <a:ea typeface="Calibri"/>
                <a:cs typeface="Times New Roman"/>
              </a:rPr>
              <a:t>него</a:t>
            </a:r>
            <a:r>
              <a:rPr lang="ru-RU" dirty="0" smtClean="0">
                <a:latin typeface="Times New Roman"/>
                <a:ea typeface="Calibri"/>
                <a:cs typeface="Times New Roman"/>
              </a:rPr>
              <a:t> </a:t>
            </a:r>
            <a:r>
              <a:rPr lang="ru-RU" dirty="0">
                <a:latin typeface="Times New Roman"/>
                <a:ea typeface="Calibri"/>
                <a:cs typeface="Times New Roman"/>
              </a:rPr>
              <a:t>изучаем </a:t>
            </a:r>
            <a:r>
              <a:rPr lang="ru-RU" dirty="0" smtClean="0">
                <a:latin typeface="Times New Roman"/>
                <a:ea typeface="Calibri"/>
                <a:cs typeface="Times New Roman"/>
              </a:rPr>
              <a:t>другие </a:t>
            </a:r>
            <a:r>
              <a:rPr lang="ru-RU" dirty="0">
                <a:latin typeface="Times New Roman"/>
                <a:ea typeface="Calibri"/>
                <a:cs typeface="Times New Roman"/>
              </a:rPr>
              <a:t>языки, делаем мир</a:t>
            </a:r>
            <a:r>
              <a:rPr lang="ru-RU" dirty="0">
                <a:solidFill>
                  <a:srgbClr val="95B3D7"/>
                </a:solidFill>
                <a:latin typeface="Mongolian Baiti"/>
                <a:ea typeface="Calibri"/>
                <a:cs typeface="Times New Roman"/>
              </a:rPr>
              <a:t>ᡃ</a:t>
            </a:r>
            <a:r>
              <a:rPr lang="ru-RU" dirty="0">
                <a:latin typeface="Times New Roman"/>
                <a:ea typeface="Calibri"/>
                <a:cs typeface="Times New Roman"/>
              </a:rPr>
              <a:t> богаче, </a:t>
            </a:r>
            <a:r>
              <a:rPr lang="ru-RU" dirty="0" smtClean="0">
                <a:latin typeface="Times New Roman"/>
                <a:ea typeface="Calibri"/>
                <a:cs typeface="Times New Roman"/>
              </a:rPr>
              <a:t>разнообразнее </a:t>
            </a:r>
            <a:r>
              <a:rPr lang="ru-RU" dirty="0">
                <a:latin typeface="Times New Roman"/>
                <a:ea typeface="Calibri"/>
                <a:cs typeface="Times New Roman"/>
              </a:rPr>
              <a:t>– </a:t>
            </a:r>
            <a:r>
              <a:rPr lang="ru-RU" dirty="0" smtClean="0">
                <a:latin typeface="Times New Roman"/>
                <a:ea typeface="Calibri"/>
                <a:cs typeface="Times New Roman"/>
              </a:rPr>
              <a:t>познаем мировые культуры.</a:t>
            </a:r>
          </a:p>
          <a:p>
            <a:pPr indent="0" algn="just">
              <a:lnSpc>
                <a:spcPct val="150000"/>
              </a:lnSpc>
              <a:spcAft>
                <a:spcPts val="0"/>
              </a:spcAft>
              <a:buNone/>
            </a:pPr>
            <a:r>
              <a:rPr lang="ru-RU" sz="2800" b="1" dirty="0" smtClean="0">
                <a:latin typeface="Times New Roman"/>
                <a:ea typeface="Calibri"/>
                <a:cs typeface="Times New Roman"/>
              </a:rPr>
              <a:t>Родной язык – инструмент познания своей родной культуры</a:t>
            </a:r>
            <a:endParaRPr lang="ru-RU" sz="2800" b="1" dirty="0">
              <a:latin typeface="Calibri"/>
              <a:ea typeface="Calibri"/>
              <a:cs typeface="Times New Roman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181473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539553" y="4869160"/>
            <a:ext cx="7766248" cy="1152128"/>
          </a:xfrm>
        </p:spPr>
        <p:txBody>
          <a:bodyPr/>
          <a:lstStyle/>
          <a:p>
            <a:pPr marL="0" indent="0">
              <a:buNone/>
            </a:pPr>
            <a:r>
              <a:rPr lang="ru-RU" dirty="0" smtClean="0"/>
              <a:t>Культ матери и ребенка</a:t>
            </a:r>
            <a:endParaRPr lang="ru-RU" dirty="0"/>
          </a:p>
        </p:txBody>
      </p:sp>
      <p:sp>
        <p:nvSpPr>
          <p:cNvPr id="2" name="Объект 1"/>
          <p:cNvSpPr>
            <a:spLocks noGrp="1"/>
          </p:cNvSpPr>
          <p:nvPr>
            <p:ph sz="quarter" idx="13"/>
          </p:nvPr>
        </p:nvSpPr>
        <p:spPr>
          <a:xfrm>
            <a:off x="467545" y="1556792"/>
            <a:ext cx="8280920" cy="4569371"/>
          </a:xfrm>
        </p:spPr>
        <p:txBody>
          <a:bodyPr/>
          <a:lstStyle/>
          <a:p>
            <a:pPr marL="0" indent="0">
              <a:buNone/>
            </a:pPr>
            <a:r>
              <a:rPr lang="ru-RU" i="1" dirty="0">
                <a:latin typeface="Times New Roman"/>
                <a:ea typeface="Calibri"/>
              </a:rPr>
              <a:t>«</a:t>
            </a:r>
            <a:r>
              <a:rPr lang="ru-RU" i="1" dirty="0" err="1">
                <a:latin typeface="Times New Roman"/>
                <a:ea typeface="Calibri"/>
              </a:rPr>
              <a:t>Аът</a:t>
            </a:r>
            <a:r>
              <a:rPr lang="ru-RU" i="1" dirty="0">
                <a:latin typeface="Times New Roman"/>
                <a:ea typeface="Calibri"/>
              </a:rPr>
              <a:t> </a:t>
            </a:r>
            <a:r>
              <a:rPr lang="ru-RU" i="1" dirty="0" err="1">
                <a:latin typeface="Times New Roman"/>
                <a:ea typeface="Calibri"/>
              </a:rPr>
              <a:t>болур</a:t>
            </a:r>
            <a:r>
              <a:rPr lang="ru-RU" i="1" dirty="0" err="1">
                <a:solidFill>
                  <a:srgbClr val="95B3D7"/>
                </a:solidFill>
                <a:latin typeface="Mongolian Baiti"/>
                <a:ea typeface="Calibri"/>
              </a:rPr>
              <a:t>ᡃ</a:t>
            </a:r>
            <a:r>
              <a:rPr lang="ru-RU" i="1" dirty="0" err="1">
                <a:latin typeface="Times New Roman"/>
                <a:ea typeface="Calibri"/>
              </a:rPr>
              <a:t>у</a:t>
            </a:r>
            <a:r>
              <a:rPr lang="ru-RU" i="1" dirty="0">
                <a:latin typeface="Times New Roman"/>
                <a:ea typeface="Calibri"/>
              </a:rPr>
              <a:t> – </a:t>
            </a:r>
            <a:r>
              <a:rPr lang="ru-RU" i="1" dirty="0" err="1">
                <a:latin typeface="Times New Roman"/>
                <a:ea typeface="Calibri"/>
              </a:rPr>
              <a:t>кулун</a:t>
            </a:r>
            <a:r>
              <a:rPr lang="ru-RU" i="1" dirty="0" err="1">
                <a:solidFill>
                  <a:srgbClr val="95B3D7"/>
                </a:solidFill>
                <a:latin typeface="Mongolian Baiti"/>
                <a:ea typeface="Calibri"/>
              </a:rPr>
              <a:t>ᡃ</a:t>
            </a:r>
            <a:r>
              <a:rPr lang="ru-RU" i="1" dirty="0" err="1">
                <a:latin typeface="Times New Roman"/>
                <a:ea typeface="Calibri"/>
              </a:rPr>
              <a:t>ун</a:t>
            </a:r>
            <a:r>
              <a:rPr lang="ru-RU" i="1" dirty="0" err="1">
                <a:solidFill>
                  <a:srgbClr val="95B3D7"/>
                </a:solidFill>
                <a:latin typeface="Mongolian Baiti"/>
                <a:ea typeface="Calibri"/>
              </a:rPr>
              <a:t>ᡃ</a:t>
            </a:r>
            <a:r>
              <a:rPr lang="ru-RU" i="1" dirty="0" err="1">
                <a:latin typeface="Times New Roman"/>
                <a:ea typeface="Calibri"/>
              </a:rPr>
              <a:t>дан</a:t>
            </a:r>
            <a:r>
              <a:rPr lang="ru-RU" i="1" dirty="0">
                <a:solidFill>
                  <a:srgbClr val="95B3D7"/>
                </a:solidFill>
                <a:latin typeface="Mongolian Baiti"/>
                <a:ea typeface="Calibri"/>
              </a:rPr>
              <a:t>ᡃ</a:t>
            </a:r>
            <a:r>
              <a:rPr lang="ru-RU" i="1" dirty="0">
                <a:latin typeface="Times New Roman"/>
                <a:ea typeface="Calibri"/>
              </a:rPr>
              <a:t>. Кижи </a:t>
            </a:r>
            <a:r>
              <a:rPr lang="ru-RU" i="1" dirty="0" err="1">
                <a:latin typeface="Times New Roman"/>
                <a:ea typeface="Calibri"/>
              </a:rPr>
              <a:t>болур</a:t>
            </a:r>
            <a:r>
              <a:rPr lang="ru-RU" i="1" dirty="0" err="1">
                <a:solidFill>
                  <a:srgbClr val="95B3D7"/>
                </a:solidFill>
                <a:latin typeface="Mongolian Baiti"/>
                <a:ea typeface="Calibri"/>
              </a:rPr>
              <a:t>ᡃ</a:t>
            </a:r>
            <a:r>
              <a:rPr lang="ru-RU" i="1" dirty="0" err="1">
                <a:latin typeface="Times New Roman"/>
                <a:ea typeface="Calibri"/>
              </a:rPr>
              <a:t>у</a:t>
            </a:r>
            <a:r>
              <a:rPr lang="ru-RU" i="1" dirty="0">
                <a:latin typeface="Times New Roman"/>
                <a:ea typeface="Calibri"/>
              </a:rPr>
              <a:t> – </a:t>
            </a:r>
            <a:r>
              <a:rPr lang="ru-RU" i="1" dirty="0" err="1" smtClean="0">
                <a:latin typeface="Times New Roman"/>
                <a:ea typeface="Calibri"/>
              </a:rPr>
              <a:t>чажындан</a:t>
            </a:r>
            <a:r>
              <a:rPr lang="ru-RU" i="1" dirty="0" smtClean="0">
                <a:latin typeface="Times New Roman"/>
                <a:ea typeface="Calibri"/>
              </a:rPr>
              <a:t>». </a:t>
            </a:r>
            <a:r>
              <a:rPr lang="ru-RU" i="1" dirty="0">
                <a:latin typeface="Times New Roman"/>
                <a:ea typeface="Calibri"/>
              </a:rPr>
              <a:t>«</a:t>
            </a:r>
            <a:r>
              <a:rPr lang="ru-RU" dirty="0" smtClean="0">
                <a:latin typeface="Times New Roman"/>
                <a:ea typeface="Calibri"/>
              </a:rPr>
              <a:t>Конь вырастает </a:t>
            </a:r>
            <a:r>
              <a:rPr lang="ru-RU" dirty="0">
                <a:latin typeface="Times New Roman"/>
                <a:ea typeface="Calibri"/>
              </a:rPr>
              <a:t>из </a:t>
            </a:r>
            <a:r>
              <a:rPr lang="ru-RU" dirty="0" smtClean="0">
                <a:latin typeface="Times New Roman"/>
                <a:ea typeface="Calibri"/>
              </a:rPr>
              <a:t>жеребенка</a:t>
            </a:r>
            <a:r>
              <a:rPr lang="ru-RU" dirty="0">
                <a:latin typeface="Times New Roman"/>
                <a:ea typeface="Calibri"/>
              </a:rPr>
              <a:t>. Человек из малого </a:t>
            </a:r>
            <a:r>
              <a:rPr lang="ru-RU" dirty="0" smtClean="0">
                <a:latin typeface="Times New Roman"/>
                <a:ea typeface="Calibri"/>
              </a:rPr>
              <a:t>ребенка» </a:t>
            </a:r>
            <a:r>
              <a:rPr lang="ru-RU" dirty="0">
                <a:latin typeface="Times New Roman"/>
                <a:ea typeface="Calibri"/>
              </a:rPr>
              <a:t>- гласит </a:t>
            </a:r>
            <a:r>
              <a:rPr lang="ru-RU" dirty="0" smtClean="0">
                <a:latin typeface="Times New Roman"/>
                <a:ea typeface="Calibri"/>
              </a:rPr>
              <a:t>тувинская </a:t>
            </a:r>
            <a:r>
              <a:rPr lang="ru-RU" dirty="0">
                <a:latin typeface="Times New Roman"/>
                <a:ea typeface="Calibri"/>
              </a:rPr>
              <a:t>пословица. С </a:t>
            </a:r>
            <a:r>
              <a:rPr lang="ru-RU" dirty="0" smtClean="0">
                <a:latin typeface="Times New Roman"/>
                <a:ea typeface="Calibri"/>
              </a:rPr>
              <a:t>колыбельной матери</a:t>
            </a:r>
            <a:r>
              <a:rPr lang="ru-RU" dirty="0">
                <a:latin typeface="Times New Roman"/>
                <a:ea typeface="Calibri"/>
              </a:rPr>
              <a:t>, ее </a:t>
            </a:r>
            <a:r>
              <a:rPr lang="ru-RU" dirty="0" smtClean="0">
                <a:latin typeface="Times New Roman"/>
                <a:ea typeface="Calibri"/>
              </a:rPr>
              <a:t>наставлений </a:t>
            </a:r>
            <a:r>
              <a:rPr lang="ru-RU" dirty="0">
                <a:latin typeface="Times New Roman"/>
                <a:ea typeface="Calibri"/>
              </a:rPr>
              <a:t>о </a:t>
            </a:r>
            <a:r>
              <a:rPr lang="ru-RU" dirty="0" smtClean="0">
                <a:latin typeface="Times New Roman"/>
                <a:ea typeface="Calibri"/>
              </a:rPr>
              <a:t>совершенстве </a:t>
            </a:r>
            <a:r>
              <a:rPr lang="ru-RU" dirty="0">
                <a:latin typeface="Times New Roman"/>
                <a:ea typeface="Calibri"/>
              </a:rPr>
              <a:t>человека </a:t>
            </a:r>
            <a:r>
              <a:rPr lang="ru-RU" dirty="0" smtClean="0">
                <a:latin typeface="Times New Roman"/>
                <a:ea typeface="Calibri"/>
              </a:rPr>
              <a:t>ребенок начинает познавать окружающую действительность</a:t>
            </a:r>
            <a:r>
              <a:rPr lang="ru-RU" dirty="0">
                <a:latin typeface="Times New Roman"/>
                <a:ea typeface="Calibri"/>
              </a:rPr>
              <a:t>, </a:t>
            </a:r>
            <a:r>
              <a:rPr lang="ru-RU" dirty="0" smtClean="0">
                <a:latin typeface="Times New Roman"/>
                <a:ea typeface="Calibri"/>
              </a:rPr>
              <a:t>учится </a:t>
            </a:r>
            <a:r>
              <a:rPr lang="ru-RU" dirty="0">
                <a:latin typeface="Times New Roman"/>
                <a:ea typeface="Calibri"/>
              </a:rPr>
              <a:t>быть </a:t>
            </a:r>
            <a:r>
              <a:rPr lang="ru-RU" dirty="0" smtClean="0">
                <a:latin typeface="Times New Roman"/>
                <a:ea typeface="Calibri"/>
              </a:rPr>
              <a:t>неразрывной </a:t>
            </a:r>
            <a:r>
              <a:rPr lang="ru-RU" dirty="0">
                <a:latin typeface="Times New Roman"/>
                <a:ea typeface="Calibri"/>
              </a:rPr>
              <a:t>частью своей семьи, взаимодействовать с </a:t>
            </a:r>
            <a:r>
              <a:rPr lang="ru-RU" dirty="0" smtClean="0">
                <a:latin typeface="Times New Roman"/>
                <a:ea typeface="Calibri"/>
              </a:rPr>
              <a:t>родственниками</a:t>
            </a:r>
            <a:r>
              <a:rPr lang="ru-RU" dirty="0">
                <a:latin typeface="Times New Roman"/>
                <a:ea typeface="Calibri"/>
              </a:rPr>
              <a:t>, чувствовать свою </a:t>
            </a:r>
            <a:r>
              <a:rPr lang="ru-RU" dirty="0" smtClean="0">
                <a:latin typeface="Times New Roman"/>
                <a:ea typeface="Calibri"/>
              </a:rPr>
              <a:t>причастность </a:t>
            </a:r>
            <a:r>
              <a:rPr lang="ru-RU" dirty="0">
                <a:latin typeface="Times New Roman"/>
                <a:ea typeface="Calibri"/>
              </a:rPr>
              <a:t>и </a:t>
            </a:r>
            <a:r>
              <a:rPr lang="ru-RU" dirty="0" smtClean="0">
                <a:latin typeface="Times New Roman"/>
                <a:ea typeface="Calibri"/>
              </a:rPr>
              <a:t>ответственность </a:t>
            </a:r>
            <a:r>
              <a:rPr lang="ru-RU" dirty="0">
                <a:latin typeface="Times New Roman"/>
                <a:ea typeface="Calibri"/>
              </a:rPr>
              <a:t>за благополучие своей </a:t>
            </a:r>
            <a:r>
              <a:rPr lang="ru-RU" dirty="0" smtClean="0">
                <a:latin typeface="Times New Roman"/>
                <a:ea typeface="Calibri"/>
              </a:rPr>
              <a:t>семьи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788139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373</TotalTime>
  <Words>743</Words>
  <Application>Microsoft Office PowerPoint</Application>
  <PresentationFormat>Экран (4:3)</PresentationFormat>
  <Paragraphs>47</Paragraphs>
  <Slides>15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Воздушный поток</vt:lpstr>
      <vt:lpstr>Семья как духовно-нравственная ценность</vt:lpstr>
      <vt:lpstr>Актуальность обращения к семейным ценностям</vt:lpstr>
      <vt:lpstr>Воспитание было самой жизнью народа</vt:lpstr>
      <vt:lpstr>Ценности семьи как результат взаимодействия субъектов социума</vt:lpstr>
      <vt:lpstr>Традиционные семейные ценности</vt:lpstr>
      <vt:lpstr>Презентация PowerPoint</vt:lpstr>
      <vt:lpstr>Этнопедагогический статус семьи</vt:lpstr>
      <vt:lpstr>Презентация PowerPoint</vt:lpstr>
      <vt:lpstr>Культ матери и ребенка</vt:lpstr>
      <vt:lpstr>Презентация PowerPoint</vt:lpstr>
      <vt:lpstr>Ценность труда превыше всего</vt:lpstr>
      <vt:lpstr>Здоровье  – семейная ценность </vt:lpstr>
      <vt:lpstr>Культура (традиционная) как ценность</vt:lpstr>
      <vt:lpstr>Презентация PowerPoint</vt:lpstr>
      <vt:lpstr>Патриотизм (родинопочитание) как ценность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Семейные ценности</dc:title>
  <dc:creator>Шаалы Алевтина</dc:creator>
  <cp:lastModifiedBy>Шаалы</cp:lastModifiedBy>
  <cp:revision>35</cp:revision>
  <cp:lastPrinted>2023-03-22T07:45:42Z</cp:lastPrinted>
  <dcterms:created xsi:type="dcterms:W3CDTF">2022-11-25T12:53:25Z</dcterms:created>
  <dcterms:modified xsi:type="dcterms:W3CDTF">2023-03-22T07:58:13Z</dcterms:modified>
</cp:coreProperties>
</file>